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70" r:id="rId16"/>
    <p:sldId id="288" r:id="rId17"/>
    <p:sldId id="292" r:id="rId18"/>
    <p:sldId id="295" r:id="rId19"/>
    <p:sldId id="289" r:id="rId20"/>
    <p:sldId id="291" r:id="rId21"/>
    <p:sldId id="297" r:id="rId22"/>
    <p:sldId id="259" r:id="rId23"/>
    <p:sldId id="29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F19C1"/>
    <a:srgbClr val="B50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3" autoAdjust="0"/>
  </p:normalViewPr>
  <p:slideViewPr>
    <p:cSldViewPr>
      <p:cViewPr varScale="1">
        <p:scale>
          <a:sx n="102" d="100"/>
          <a:sy n="102" d="100"/>
        </p:scale>
        <p:origin x="18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t>28.02.2019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t>‹#›</a:t>
            </a:fld>
            <a:endParaRPr lang="tr-TR"/>
          </a:p>
        </p:txBody>
      </p:sp>
    </p:spTree>
    <p:extLst>
      <p:ext uri="{BB962C8B-B14F-4D97-AF65-F5344CB8AC3E}">
        <p14:creationId xmlns:p14="http://schemas.microsoft.com/office/powerpoint/2010/main"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Eğitime başlarken «yeterli ve dengeli beslenmenin» ve «hareket etmenin (düzenli fiziksel aktivitenin)» sağlığımız üzerinde olumlu etkileri olduğunu belirtilir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a:t>
            </a:fld>
            <a:endParaRPr lang="tr-TR"/>
          </a:p>
        </p:txBody>
      </p:sp>
    </p:spTree>
    <p:extLst>
      <p:ext uri="{BB962C8B-B14F-4D97-AF65-F5344CB8AC3E}">
        <p14:creationId xmlns:p14="http://schemas.microsoft.com/office/powerpoint/2010/main"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Ekmek</a:t>
            </a:r>
            <a:r>
              <a:rPr lang="tr-TR" baseline="0" dirty="0"/>
              <a:t> ve tahıllar grubundaki besinler sayılır</a:t>
            </a:r>
          </a:p>
          <a:p>
            <a:r>
              <a:rPr lang="tr-TR" baseline="0" dirty="0"/>
              <a:t>2- «Bize en çok enerjiyi veren ekmek ve tahıllardır» denilir</a:t>
            </a:r>
          </a:p>
          <a:p>
            <a:r>
              <a:rPr lang="tr-TR" baseline="0" dirty="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10</a:t>
            </a:fld>
            <a:endParaRPr lang="tr-TR"/>
          </a:p>
        </p:txBody>
      </p:sp>
    </p:spTree>
    <p:extLst>
      <p:ext uri="{BB962C8B-B14F-4D97-AF65-F5344CB8AC3E}">
        <p14:creationId xmlns:p14="http://schemas.microsoft.com/office/powerpoint/2010/main"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«Öğün düzenimiz sağlıklı olabilmemiz</a:t>
            </a:r>
            <a:r>
              <a:rPr lang="tr-TR" baseline="0" dirty="0"/>
              <a:t> için çok önemlidir» denilerek giriş yapılır</a:t>
            </a:r>
          </a:p>
          <a:p>
            <a:r>
              <a:rPr lang="tr-TR" baseline="0" dirty="0"/>
              <a:t>2- «Hangi öğünleri biliyorsunuz?» diye sorularak öğrencilerin katılımı sağlanabilir</a:t>
            </a:r>
          </a:p>
          <a:p>
            <a:r>
              <a:rPr lang="tr-TR" baseline="0" dirty="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11</a:t>
            </a:fld>
            <a:endParaRPr lang="tr-TR"/>
          </a:p>
        </p:txBody>
      </p:sp>
    </p:spTree>
    <p:extLst>
      <p:ext uri="{BB962C8B-B14F-4D97-AF65-F5344CB8AC3E}">
        <p14:creationId xmlns:p14="http://schemas.microsoft.com/office/powerpoint/2010/main"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Öğünleri hiç atlamadan tüketmenin önemi vurgulanır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12</a:t>
            </a:fld>
            <a:endParaRPr lang="tr-TR"/>
          </a:p>
        </p:txBody>
      </p:sp>
    </p:spTree>
    <p:extLst>
      <p:ext uri="{BB962C8B-B14F-4D97-AF65-F5344CB8AC3E}">
        <p14:creationId xmlns:p14="http://schemas.microsoft.com/office/powerpoint/2010/main"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Kahvaltı</a:t>
            </a:r>
            <a:r>
              <a:rPr lang="tr-TR" baseline="0" dirty="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13</a:t>
            </a:fld>
            <a:endParaRPr lang="tr-TR"/>
          </a:p>
        </p:txBody>
      </p:sp>
    </p:spTree>
    <p:extLst>
      <p:ext uri="{BB962C8B-B14F-4D97-AF65-F5344CB8AC3E}">
        <p14:creationId xmlns:p14="http://schemas.microsoft.com/office/powerpoint/2010/main"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Kahvaltı ile başlayan bir günü olumlu yanlarından</a:t>
            </a:r>
            <a:r>
              <a:rPr lang="tr-TR" baseline="0" dirty="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14</a:t>
            </a:fld>
            <a:endParaRPr lang="tr-TR"/>
          </a:p>
        </p:txBody>
      </p:sp>
    </p:spTree>
    <p:extLst>
      <p:ext uri="{BB962C8B-B14F-4D97-AF65-F5344CB8AC3E}">
        <p14:creationId xmlns:p14="http://schemas.microsoft.com/office/powerpoint/2010/main"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Vücudumuzda</a:t>
            </a:r>
            <a:r>
              <a:rPr lang="tr-TR" baseline="0" dirty="0"/>
              <a:t> en çok bulunan bileşenin «su» olduğu belirtilir</a:t>
            </a:r>
          </a:p>
          <a:p>
            <a:r>
              <a:rPr lang="tr-TR" baseline="0" dirty="0"/>
              <a:t>2- Her gün terlemeyle, nefes alıp vermeyle, tuvalete çıkarak sıvı kaybettiğimiz ve  vücut çalışmamızın aksamaması için kaybettiğimiz sıvıyı yerine koymamız gerektiği söylenir</a:t>
            </a:r>
          </a:p>
          <a:p>
            <a:r>
              <a:rPr lang="tr-TR" baseline="0" dirty="0"/>
              <a:t>3- Sıvı alımında en önemli yerin «</a:t>
            </a:r>
            <a:r>
              <a:rPr lang="tr-TR" baseline="0" dirty="0" err="1"/>
              <a:t>su»ya</a:t>
            </a:r>
            <a:r>
              <a:rPr lang="tr-TR" baseline="0" dirty="0"/>
              <a:t> ait olduğu vurgulanır, «Su yaşamımızın vazgeçilmezidir» denilir</a:t>
            </a:r>
          </a:p>
          <a:p>
            <a:r>
              <a:rPr lang="tr-TR" baseline="0" dirty="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15</a:t>
            </a:fld>
            <a:endParaRPr lang="tr-TR"/>
          </a:p>
        </p:txBody>
      </p:sp>
    </p:spTree>
    <p:extLst>
      <p:ext uri="{BB962C8B-B14F-4D97-AF65-F5344CB8AC3E}">
        <p14:creationId xmlns:p14="http://schemas.microsoft.com/office/powerpoint/2010/main"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«Besinleri ve öğünlerimizi</a:t>
            </a:r>
            <a:r>
              <a:rPr lang="tr-TR" baseline="0" dirty="0"/>
              <a:t> de öğrendik. O zaman gelin şimdi de besinlerimizi yemek tabağımızda görelim» ifadesi ile başlangıç yapılarak sağlıklı yemek tabağı öğrencilere anlatılır</a:t>
            </a:r>
          </a:p>
          <a:p>
            <a:r>
              <a:rPr lang="tr-TR" baseline="0" dirty="0"/>
              <a:t>2- 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16</a:t>
            </a:fld>
            <a:endParaRPr lang="tr-TR"/>
          </a:p>
        </p:txBody>
      </p:sp>
    </p:spTree>
    <p:extLst>
      <p:ext uri="{BB962C8B-B14F-4D97-AF65-F5344CB8AC3E}">
        <p14:creationId xmlns:p14="http://schemas.microsoft.com/office/powerpoint/2010/main" val="18557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 </a:t>
            </a:r>
          </a:p>
          <a:p>
            <a:r>
              <a:rPr lang="tr-TR" dirty="0"/>
              <a:t>1- Sağlıklı yemek tabağının anlatılmasının ardından öğrencilerle bir ana öğün bir</a:t>
            </a:r>
            <a:r>
              <a:rPr lang="tr-TR" baseline="0" dirty="0"/>
              <a:t> de ara </a:t>
            </a:r>
            <a:r>
              <a:rPr lang="tr-TR" dirty="0"/>
              <a:t>öğün belirlenerek boş tabağı birlikte doldurma etkinliği yapılır</a:t>
            </a:r>
          </a:p>
          <a:p>
            <a:r>
              <a:rPr lang="tr-TR" dirty="0"/>
              <a:t>2-</a:t>
            </a:r>
            <a:r>
              <a:rPr lang="tr-TR" baseline="0" dirty="0"/>
              <a:t> Menü örnekleri için </a:t>
            </a:r>
            <a:r>
              <a:rPr lang="tr-TR" baseline="0" dirty="0" err="1"/>
              <a:t>TÜBER’de</a:t>
            </a:r>
            <a:r>
              <a:rPr lang="tr-TR" baseline="0" dirty="0"/>
              <a:t> yer alan yaşlara göre örnek menülerden, Bakanlığımızın yayını olan Menü Modelleri Kitabından yararlanılabilir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17</a:t>
            </a:fld>
            <a:endParaRPr lang="tr-TR"/>
          </a:p>
        </p:txBody>
      </p:sp>
    </p:spTree>
    <p:extLst>
      <p:ext uri="{BB962C8B-B14F-4D97-AF65-F5344CB8AC3E}">
        <p14:creationId xmlns:p14="http://schemas.microsoft.com/office/powerpoint/2010/main" val="3742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18</a:t>
            </a:fld>
            <a:endParaRPr lang="tr-TR"/>
          </a:p>
        </p:txBody>
      </p:sp>
    </p:spTree>
    <p:extLst>
      <p:ext uri="{BB962C8B-B14F-4D97-AF65-F5344CB8AC3E}">
        <p14:creationId xmlns:p14="http://schemas.microsoft.com/office/powerpoint/2010/main" val="364353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«Sağlıklı</a:t>
            </a:r>
            <a:r>
              <a:rPr lang="tr-TR" baseline="0" dirty="0"/>
              <a:t> beslenmemiz kadar fiziksel olarak aktif olmamızın da sağlığımız üzerinde olumlu etkileri var» denilir</a:t>
            </a:r>
          </a:p>
          <a:p>
            <a:r>
              <a:rPr lang="tr-TR" baseline="0" dirty="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19</a:t>
            </a:fld>
            <a:endParaRPr lang="tr-TR"/>
          </a:p>
        </p:txBody>
      </p:sp>
    </p:spTree>
    <p:extLst>
      <p:ext uri="{BB962C8B-B14F-4D97-AF65-F5344CB8AC3E}">
        <p14:creationId xmlns:p14="http://schemas.microsoft.com/office/powerpoint/2010/main" val="424346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«Beslenme» kavramının tanımı yapılır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a:t>
            </a:fld>
            <a:endParaRPr lang="tr-TR"/>
          </a:p>
        </p:txBody>
      </p:sp>
    </p:spTree>
    <p:extLst>
      <p:ext uri="{BB962C8B-B14F-4D97-AF65-F5344CB8AC3E}">
        <p14:creationId xmlns:p14="http://schemas.microsoft.com/office/powerpoint/2010/main" val="159790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baseline="0" dirty="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20</a:t>
            </a:fld>
            <a:endParaRPr lang="tr-TR"/>
          </a:p>
        </p:txBody>
      </p:sp>
    </p:spTree>
    <p:extLst>
      <p:ext uri="{BB962C8B-B14F-4D97-AF65-F5344CB8AC3E}">
        <p14:creationId xmlns:p14="http://schemas.microsoft.com/office/powerpoint/2010/main" val="468795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21</a:t>
            </a:fld>
            <a:endParaRPr lang="tr-TR"/>
          </a:p>
        </p:txBody>
      </p:sp>
    </p:spTree>
    <p:extLst>
      <p:ext uri="{BB962C8B-B14F-4D97-AF65-F5344CB8AC3E}">
        <p14:creationId xmlns:p14="http://schemas.microsoft.com/office/powerpoint/2010/main" val="384021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a:t>
            </a:r>
            <a:r>
              <a:rPr lang="tr-TR" baseline="0" dirty="0"/>
              <a:t> «yeterli ve dengeli beslenelim» «hareket edelim» «sağlıklı büyüyelim» sloganları söylenir</a:t>
            </a:r>
          </a:p>
          <a:p>
            <a:r>
              <a:rPr lang="tr-TR" baseline="0" dirty="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22</a:t>
            </a:fld>
            <a:endParaRPr lang="tr-TR"/>
          </a:p>
        </p:txBody>
      </p:sp>
    </p:spTree>
    <p:extLst>
      <p:ext uri="{BB962C8B-B14F-4D97-AF65-F5344CB8AC3E}">
        <p14:creationId xmlns:p14="http://schemas.microsoft.com/office/powerpoint/2010/main" val="10940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«Yeterli ve dengeli beslenme» kavramının tanımı yapılır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3</a:t>
            </a:fld>
            <a:endParaRPr lang="tr-TR"/>
          </a:p>
        </p:txBody>
      </p:sp>
    </p:spTree>
    <p:extLst>
      <p:ext uri="{BB962C8B-B14F-4D97-AF65-F5344CB8AC3E}">
        <p14:creationId xmlns:p14="http://schemas.microsoft.com/office/powerpoint/2010/main"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Yeterli ve dengeli beslenen kişilerin nasıl olacakları izah edilerek yeterli</a:t>
            </a:r>
            <a:r>
              <a:rPr lang="tr-TR" baseline="0" dirty="0"/>
              <a:t> ve dengeli beslenmenin </a:t>
            </a:r>
            <a:r>
              <a:rPr lang="tr-TR" dirty="0"/>
              <a:t>yararlarının öğrencilerin akıllarında oluşması sağlanır</a:t>
            </a:r>
            <a:endParaRPr lang="tr-TR" baseline="0" dirty="0"/>
          </a:p>
          <a:p>
            <a:endParaRPr lang="tr-TR"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4</a:t>
            </a:fld>
            <a:endParaRPr lang="tr-TR"/>
          </a:p>
        </p:txBody>
      </p:sp>
    </p:spTree>
    <p:extLst>
      <p:ext uri="{BB962C8B-B14F-4D97-AF65-F5344CB8AC3E}">
        <p14:creationId xmlns:p14="http://schemas.microsoft.com/office/powerpoint/2010/main"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Besin gruplarını başlıkları ile sayarak genel olarak besinlerin tanınması sağlanır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5</a:t>
            </a:fld>
            <a:endParaRPr lang="tr-TR"/>
          </a:p>
        </p:txBody>
      </p:sp>
    </p:spTree>
    <p:extLst>
      <p:ext uri="{BB962C8B-B14F-4D97-AF65-F5344CB8AC3E}">
        <p14:creationId xmlns:p14="http://schemas.microsoft.com/office/powerpoint/2010/main"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Süt ve ürünleri</a:t>
            </a:r>
            <a:r>
              <a:rPr lang="tr-TR" baseline="0" dirty="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6</a:t>
            </a:fld>
            <a:endParaRPr lang="tr-TR"/>
          </a:p>
        </p:txBody>
      </p:sp>
    </p:spTree>
    <p:extLst>
      <p:ext uri="{BB962C8B-B14F-4D97-AF65-F5344CB8AC3E}">
        <p14:creationId xmlns:p14="http://schemas.microsoft.com/office/powerpoint/2010/main"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Et ve ürünleri, tavuk, balık, kurubaklagiller ile yağlı tohumlar</a:t>
            </a:r>
            <a:r>
              <a:rPr lang="tr-TR" baseline="0" dirty="0"/>
              <a:t> grubunda yer alan besinler sayılır</a:t>
            </a:r>
          </a:p>
          <a:p>
            <a:r>
              <a:rPr lang="tr-TR" baseline="0" dirty="0"/>
              <a:t>2- «Bu gıdalar büyümemiz için çok önemli ve gereklidir» denilir</a:t>
            </a:r>
          </a:p>
          <a:p>
            <a:r>
              <a:rPr lang="tr-TR" baseline="0" dirty="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7</a:t>
            </a:fld>
            <a:endParaRPr lang="tr-TR"/>
          </a:p>
        </p:txBody>
      </p:sp>
    </p:spTree>
    <p:extLst>
      <p:ext uri="{BB962C8B-B14F-4D97-AF65-F5344CB8AC3E}">
        <p14:creationId xmlns:p14="http://schemas.microsoft.com/office/powerpoint/2010/main"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Sebzeler</a:t>
            </a:r>
            <a:r>
              <a:rPr lang="tr-TR" baseline="0" dirty="0"/>
              <a:t> grubuna tüm sebzelerin girdiğini söylenir</a:t>
            </a:r>
          </a:p>
          <a:p>
            <a:r>
              <a:rPr lang="tr-TR" baseline="0" dirty="0"/>
              <a:t>2- «İçindeki vitamin ve mineraller bizi hasta olmaktan korur» denilir</a:t>
            </a:r>
          </a:p>
          <a:p>
            <a:r>
              <a:rPr lang="tr-TR" baseline="0" dirty="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8</a:t>
            </a:fld>
            <a:endParaRPr lang="tr-TR"/>
          </a:p>
        </p:txBody>
      </p:sp>
    </p:spTree>
    <p:extLst>
      <p:ext uri="{BB962C8B-B14F-4D97-AF65-F5344CB8AC3E}">
        <p14:creationId xmlns:p14="http://schemas.microsoft.com/office/powerpoint/2010/main"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Meyveler</a:t>
            </a:r>
            <a:r>
              <a:rPr lang="tr-TR" baseline="0" dirty="0"/>
              <a:t> grubuna tüm taze meyvelerin girdiğini söylenir</a:t>
            </a:r>
          </a:p>
          <a:p>
            <a:r>
              <a:rPr lang="tr-TR" baseline="0" dirty="0"/>
              <a:t>2- «İçindeki vitamin ve mineraller sayesinde meyveler de bizi hasta olmaktan korur» denilir</a:t>
            </a:r>
          </a:p>
          <a:p>
            <a:r>
              <a:rPr lang="tr-TR" baseline="0" dirty="0"/>
              <a:t>3- «Aynı zamanda meyveler bize enerji verir» diye eklenir</a:t>
            </a:r>
          </a:p>
          <a:p>
            <a:r>
              <a:rPr lang="tr-TR" baseline="0" dirty="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t>9</a:t>
            </a:fld>
            <a:endParaRPr lang="tr-TR"/>
          </a:p>
        </p:txBody>
      </p:sp>
    </p:spTree>
    <p:extLst>
      <p:ext uri="{BB962C8B-B14F-4D97-AF65-F5344CB8AC3E}">
        <p14:creationId xmlns:p14="http://schemas.microsoft.com/office/powerpoint/2010/main"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28.02.2019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2.pn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jpeg"/><Relationship Id="rId1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892" y="3446272"/>
            <a:ext cx="5152213" cy="34287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8662" y="998000"/>
            <a:ext cx="9108504" cy="2448272"/>
          </a:xfrm>
          <a:ln>
            <a:solidFill>
              <a:schemeClr val="accent6">
                <a:lumMod val="20000"/>
                <a:lumOff val="80000"/>
              </a:schemeClr>
            </a:solidFill>
          </a:ln>
        </p:spPr>
        <p:txBody>
          <a:bodyPr>
            <a:noAutofit/>
          </a:bodyPr>
          <a:lstStyle/>
          <a:p>
            <a:r>
              <a:rPr lang="tr-TR" altLang="tr-TR" b="1" dirty="0">
                <a:solidFill>
                  <a:srgbClr val="00B050"/>
                </a:solidFill>
                <a:latin typeface="Comic Sans MS" panose="030F0702030302020204" pitchFamily="66" charset="0"/>
              </a:rPr>
              <a:t>Y</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t</a:t>
            </a:r>
            <a:r>
              <a:rPr lang="tr-TR" altLang="tr-TR" b="1" dirty="0">
                <a:solidFill>
                  <a:srgbClr val="FFC000"/>
                </a:solidFill>
                <a:latin typeface="Comic Sans MS" panose="030F0702030302020204" pitchFamily="66" charset="0"/>
              </a:rPr>
              <a:t>e</a:t>
            </a:r>
            <a:r>
              <a:rPr lang="tr-TR" altLang="tr-TR" b="1" dirty="0">
                <a:solidFill>
                  <a:srgbClr val="3366FF"/>
                </a:solidFill>
                <a:latin typeface="Comic Sans MS" panose="030F0702030302020204" pitchFamily="66" charset="0"/>
              </a:rPr>
              <a:t>r</a:t>
            </a:r>
            <a:r>
              <a:rPr lang="tr-TR" altLang="tr-TR" b="1" dirty="0">
                <a:solidFill>
                  <a:srgbClr val="FF00FF"/>
                </a:solidFill>
                <a:latin typeface="Comic Sans MS" panose="030F0702030302020204" pitchFamily="66" charset="0"/>
              </a:rPr>
              <a:t>l</a:t>
            </a:r>
            <a:r>
              <a:rPr lang="tr-TR" altLang="tr-TR" b="1" dirty="0">
                <a:solidFill>
                  <a:srgbClr val="7030A0"/>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br>
              <a:rPr lang="tr-TR" altLang="tr-TR" b="1" dirty="0">
                <a:solidFill>
                  <a:srgbClr val="FF0000"/>
                </a:solidFill>
                <a:latin typeface="Comic Sans MS" panose="030F0702030302020204" pitchFamily="66" charset="0"/>
              </a:rPr>
            </a:br>
            <a:r>
              <a:rPr lang="tr-TR" b="1" dirty="0">
                <a:solidFill>
                  <a:srgbClr val="00B0F0"/>
                </a:solidFill>
                <a:latin typeface="Comic Sans MS" panose="030F0702030302020204" pitchFamily="66" charset="0"/>
              </a:rPr>
              <a:t>Hareket Edelim</a:t>
            </a:r>
            <a:br>
              <a:rPr lang="tr-TR" b="1" dirty="0">
                <a:solidFill>
                  <a:srgbClr val="C00000"/>
                </a:solidFill>
                <a:latin typeface="Comic Sans MS" panose="030F0702030302020204" pitchFamily="66" charset="0"/>
              </a:rPr>
            </a:br>
            <a:r>
              <a:rPr lang="tr-TR" b="1" dirty="0">
                <a:solidFill>
                  <a:srgbClr val="FF0000"/>
                </a:solidFill>
                <a:latin typeface="Comic Sans MS" panose="030F0702030302020204" pitchFamily="66" charset="0"/>
              </a:rPr>
              <a:t>Sağlıklı Büyüyelim</a:t>
            </a:r>
            <a:br>
              <a:rPr lang="tr-TR" sz="4800" b="1" dirty="0">
                <a:solidFill>
                  <a:srgbClr val="FF0000"/>
                </a:solidFill>
                <a:latin typeface="Comic Sans MS" panose="030F0702030302020204" pitchFamily="66" charset="0"/>
              </a:rPr>
            </a:br>
            <a:r>
              <a:rPr lang="tr-TR" sz="2800" b="1" dirty="0">
                <a:latin typeface="Comic Sans MS" panose="030F0702030302020204" pitchFamily="66" charset="0"/>
              </a:rPr>
              <a:t>- İlkokul -</a:t>
            </a:r>
            <a:r>
              <a:rPr lang="tr-TR" sz="2800" b="1" dirty="0">
                <a:solidFill>
                  <a:srgbClr val="FF0000"/>
                </a:solidFill>
                <a:latin typeface="Comic Sans MS" panose="030F0702030302020204" pitchFamily="66" charset="0"/>
              </a:rPr>
              <a:t> </a:t>
            </a:r>
            <a:endParaRPr lang="tr-TR" sz="4800" b="1" dirty="0">
              <a:solidFill>
                <a:srgbClr val="FF0000"/>
              </a:solidFill>
              <a:latin typeface="Comic Sans MS" panose="030F0702030302020204" pitchFamily="66"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404" y="26000"/>
            <a:ext cx="3579188" cy="972000"/>
          </a:xfrm>
          <a:prstGeom prst="rect">
            <a:avLst/>
          </a:prstGeom>
        </p:spPr>
      </p:pic>
    </p:spTree>
    <p:extLst>
      <p:ext uri="{BB962C8B-B14F-4D97-AF65-F5344CB8AC3E}">
        <p14:creationId xmlns:p14="http://schemas.microsoft.com/office/powerpoint/2010/main" val="336447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grubu</a:t>
            </a: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45541" y="4756960"/>
            <a:ext cx="1848669" cy="2339752"/>
          </a:xfrm>
          <a:prstGeom prst="rect">
            <a:avLst/>
          </a:prstGeom>
        </p:spPr>
      </p:pic>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a:solidFill>
                  <a:schemeClr val="accent6"/>
                </a:solidFill>
                <a:latin typeface="Comic Sans MS" panose="030F0702030302020204" pitchFamily="66" charset="0"/>
              </a:rPr>
              <a:t>Ekmekler</a:t>
            </a:r>
          </a:p>
          <a:p>
            <a:r>
              <a:rPr lang="tr-TR" sz="3600" dirty="0">
                <a:solidFill>
                  <a:schemeClr val="accent6"/>
                </a:solidFill>
                <a:latin typeface="Comic Sans MS" panose="030F0702030302020204" pitchFamily="66" charset="0"/>
              </a:rPr>
              <a:t>Tahıllar (bulgur, pirinç gibi)</a:t>
            </a:r>
          </a:p>
          <a:p>
            <a:r>
              <a:rPr lang="tr-TR" sz="3600" dirty="0">
                <a:solidFill>
                  <a:schemeClr val="accent6"/>
                </a:solidFill>
                <a:latin typeface="Comic Sans MS" panose="030F0702030302020204" pitchFamily="66" charset="0"/>
              </a:rPr>
              <a:t>Makarna, erişte gibi</a:t>
            </a: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val="0"/>
              </a:ext>
            </a:extLst>
          </a:blip>
          <a:srcRect l="8524" t="20186" r="5843" b="23769"/>
          <a:stretch/>
        </p:blipFill>
        <p:spPr>
          <a:xfrm>
            <a:off x="2248650" y="3144868"/>
            <a:ext cx="2016224" cy="880171"/>
          </a:xfrm>
          <a:prstGeom prst="rect">
            <a:avLst/>
          </a:prstGeom>
        </p:spPr>
      </p:pic>
      <p:pic>
        <p:nvPicPr>
          <p:cNvPr id="11" name="Resim 10"/>
          <p:cNvPicPr>
            <a:picLocks noChangeAspect="1"/>
          </p:cNvPicPr>
          <p:nvPr/>
        </p:nvPicPr>
        <p:blipFill rotWithShape="1">
          <a:blip r:embed="rId9"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66247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a:solidFill>
                  <a:srgbClr val="00B0F0"/>
                </a:solidFill>
              </a:rPr>
              <a:t>Ana öğünlerimiz;</a:t>
            </a:r>
          </a:p>
          <a:p>
            <a:pPr lvl="1"/>
            <a:r>
              <a:rPr lang="tr-TR" sz="3200" dirty="0"/>
              <a:t>Sabah kahvaltısı</a:t>
            </a:r>
          </a:p>
          <a:p>
            <a:pPr lvl="1"/>
            <a:r>
              <a:rPr lang="tr-TR" sz="3200" dirty="0"/>
              <a:t>Öğlen yemeği</a:t>
            </a:r>
          </a:p>
          <a:p>
            <a:pPr lvl="1"/>
            <a:r>
              <a:rPr lang="tr-TR" sz="3200" dirty="0"/>
              <a:t>Akşam yemeğidir.</a:t>
            </a:r>
          </a:p>
          <a:p>
            <a:r>
              <a:rPr lang="tr-TR" sz="3600" b="1" dirty="0">
                <a:solidFill>
                  <a:srgbClr val="00B0F0"/>
                </a:solidFill>
              </a:rPr>
              <a:t>Ara öğünlerimiz;</a:t>
            </a:r>
          </a:p>
          <a:p>
            <a:pPr lvl="1"/>
            <a:r>
              <a:rPr lang="tr-TR" sz="3200" dirty="0"/>
              <a:t>Sabah ve öğle arasındaki ara öğün </a:t>
            </a:r>
            <a:r>
              <a:rPr lang="tr-TR" sz="3200" b="1" dirty="0">
                <a:solidFill>
                  <a:srgbClr val="FF0000"/>
                </a:solidFill>
              </a:rPr>
              <a:t>kuşluk</a:t>
            </a:r>
            <a:r>
              <a:rPr lang="tr-TR" sz="3200" dirty="0"/>
              <a:t> </a:t>
            </a:r>
            <a:r>
              <a:rPr lang="tr-TR" sz="3200" b="1" dirty="0">
                <a:solidFill>
                  <a:srgbClr val="FF0000"/>
                </a:solidFill>
              </a:rPr>
              <a:t>*beslenme saati!</a:t>
            </a:r>
          </a:p>
          <a:p>
            <a:pPr lvl="1"/>
            <a:r>
              <a:rPr lang="tr-TR" sz="3200" dirty="0"/>
              <a:t>Öğle ve akşam yemeği arasındaki ara öğün </a:t>
            </a:r>
            <a:r>
              <a:rPr lang="tr-TR" sz="3200" b="1" dirty="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Öğünlerimizi öğrenelim</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80728"/>
            <a:ext cx="4038008" cy="2694697"/>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336624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Öğünlerimiz</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a:solidFill>
                  <a:srgbClr val="FF0000"/>
                </a:solidFill>
                <a:latin typeface="Comic Sans MS" panose="030F0702030302020204" pitchFamily="66" charset="0"/>
              </a:rPr>
              <a:t>v</a:t>
            </a:r>
            <a:r>
              <a:rPr lang="tr-TR" sz="4400" dirty="0">
                <a:solidFill>
                  <a:srgbClr val="0070C0"/>
                </a:solidFill>
                <a:latin typeface="Comic Sans MS" panose="030F0702030302020204" pitchFamily="66" charset="0"/>
              </a:rPr>
              <a:t>e</a:t>
            </a:r>
            <a:r>
              <a:rPr lang="tr-TR" sz="4400" dirty="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a:solidFill>
                  <a:srgbClr val="FF0000"/>
                </a:solidFill>
                <a:latin typeface="Comic Sans MS" panose="030F0702030302020204" pitchFamily="66" charset="0"/>
              </a:rPr>
              <a:t>b</a:t>
            </a:r>
            <a:r>
              <a:rPr lang="tr-TR" sz="4400" dirty="0">
                <a:solidFill>
                  <a:srgbClr val="92D050"/>
                </a:solidFill>
                <a:latin typeface="Comic Sans MS" panose="030F0702030302020204" pitchFamily="66" charset="0"/>
              </a:rPr>
              <a:t>e</a:t>
            </a:r>
            <a:r>
              <a:rPr lang="tr-TR" sz="4400" dirty="0">
                <a:solidFill>
                  <a:srgbClr val="EF19C1"/>
                </a:solidFill>
                <a:latin typeface="Comic Sans MS" panose="030F0702030302020204" pitchFamily="66" charset="0"/>
              </a:rPr>
              <a:t>s</a:t>
            </a:r>
            <a:r>
              <a:rPr lang="tr-TR" sz="4400" dirty="0">
                <a:solidFill>
                  <a:srgbClr val="0070C0"/>
                </a:solidFill>
                <a:latin typeface="Comic Sans MS" panose="030F0702030302020204" pitchFamily="66" charset="0"/>
              </a:rPr>
              <a:t>l</a:t>
            </a:r>
            <a:r>
              <a:rPr lang="tr-TR" sz="4400" dirty="0">
                <a:solidFill>
                  <a:srgbClr val="FFC000"/>
                </a:solidFill>
                <a:latin typeface="Comic Sans MS" panose="030F0702030302020204" pitchFamily="66" charset="0"/>
              </a:rPr>
              <a:t>e</a:t>
            </a:r>
            <a:r>
              <a:rPr lang="tr-TR" sz="4400" dirty="0">
                <a:solidFill>
                  <a:srgbClr val="00B050"/>
                </a:solidFill>
                <a:latin typeface="Comic Sans MS" panose="030F0702030302020204" pitchFamily="66" charset="0"/>
              </a:rPr>
              <a:t>n</a:t>
            </a:r>
            <a:r>
              <a:rPr lang="tr-TR" sz="4400" dirty="0">
                <a:solidFill>
                  <a:srgbClr val="7030A0"/>
                </a:solidFill>
                <a:latin typeface="Comic Sans MS" panose="030F0702030302020204" pitchFamily="66" charset="0"/>
              </a:rPr>
              <a:t>m</a:t>
            </a:r>
            <a:r>
              <a:rPr lang="tr-TR" sz="4400" dirty="0">
                <a:solidFill>
                  <a:srgbClr val="C00000"/>
                </a:solidFill>
                <a:latin typeface="Comic Sans MS" panose="030F0702030302020204" pitchFamily="66" charset="0"/>
              </a:rPr>
              <a:t>e</a:t>
            </a:r>
            <a:r>
              <a:rPr lang="tr-TR" sz="4400" dirty="0">
                <a:solidFill>
                  <a:srgbClr val="FF0000"/>
                </a:solidFill>
                <a:latin typeface="Comic Sans MS" panose="030F0702030302020204" pitchFamily="66" charset="0"/>
              </a:rPr>
              <a:t>k</a:t>
            </a:r>
            <a:r>
              <a:rPr lang="tr-TR" sz="4400" dirty="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a:solidFill>
                  <a:srgbClr val="0070C0"/>
                </a:solidFill>
                <a:latin typeface="Comic Sans MS" panose="030F0702030302020204" pitchFamily="66" charset="0"/>
              </a:rPr>
              <a:t>öğünlerimizi </a:t>
            </a:r>
            <a:r>
              <a:rPr lang="tr-TR" sz="4400" dirty="0">
                <a:solidFill>
                  <a:srgbClr val="FF0000"/>
                </a:solidFill>
                <a:latin typeface="Comic Sans MS" panose="030F0702030302020204" pitchFamily="66" charset="0"/>
              </a:rPr>
              <a:t>hiç atlamadan </a:t>
            </a:r>
            <a:r>
              <a:rPr lang="tr-TR" sz="4400" dirty="0">
                <a:solidFill>
                  <a:srgbClr val="0070C0"/>
                </a:solidFill>
                <a:latin typeface="Comic Sans MS" panose="030F0702030302020204" pitchFamily="66" charset="0"/>
              </a:rPr>
              <a:t>tüketmeliyiz!</a:t>
            </a: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09372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a:solidFill>
                  <a:schemeClr val="accent1"/>
                </a:solidFill>
                <a:latin typeface="Comic Sans MS" panose="030F0702030302020204" pitchFamily="66" charset="0"/>
              </a:rPr>
              <a:t>Günün en önemli öğünü sabah 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Comic Sans MS" panose="030F0702030302020204" pitchFamily="66" charset="0"/>
              </a:rPr>
              <a:t>Unutmayın! Kahvaltı bizi mutlu yapar</a:t>
            </a: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11" y="2199172"/>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78346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a:solidFill>
                  <a:schemeClr val="accent1"/>
                </a:solidFill>
                <a:latin typeface="Comic Sans MS" panose="030F0702030302020204" pitchFamily="66" charset="0"/>
              </a:rPr>
              <a:t>Kahvaltı yapmak güne enerjik başlamamızı sağlar</a:t>
            </a:r>
          </a:p>
          <a:p>
            <a:pPr algn="ctr"/>
            <a:r>
              <a:rPr lang="tr-TR" sz="4000" dirty="0">
                <a:solidFill>
                  <a:schemeClr val="accent6"/>
                </a:solidFill>
                <a:latin typeface="Comic Sans MS" panose="030F0702030302020204" pitchFamily="66" charset="0"/>
              </a:rPr>
              <a:t>Okul başarımızı arttırır</a:t>
            </a:r>
          </a:p>
          <a:p>
            <a:pPr algn="ctr"/>
            <a:r>
              <a:rPr lang="tr-TR" sz="4000" dirty="0">
                <a:solidFill>
                  <a:srgbClr val="00B050"/>
                </a:solidFill>
                <a:latin typeface="Comic Sans MS" panose="030F0702030302020204" pitchFamily="66" charset="0"/>
              </a:rPr>
              <a:t>Arkadaşlarımız, ailemiz ve öğretmenimizle ilişkimizi olumlu etkiler</a:t>
            </a:r>
          </a:p>
          <a:p>
            <a:pPr algn="ctr"/>
            <a:endParaRPr lang="tr-TR" sz="4000" dirty="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Comic Sans MS" panose="030F0702030302020204" pitchFamily="66" charset="0"/>
              </a:rPr>
              <a:t>Unutmayın! Kahvaltı bizi mutlu yapar</a:t>
            </a: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44746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a:solidFill>
                  <a:srgbClr val="FF0000"/>
                </a:solidFill>
                <a:latin typeface="Comic Sans MS" panose="030F0702030302020204" pitchFamily="66" charset="0"/>
              </a:rPr>
              <a:t>Su içmeyi de unutmayalım!</a:t>
            </a: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a:solidFill>
                  <a:srgbClr val="00B050"/>
                </a:solidFill>
              </a:rPr>
              <a:t>Vücudumuzun çalışmasının aksamaması için </a:t>
            </a:r>
          </a:p>
          <a:p>
            <a:pPr marL="457200" lvl="1" indent="0" algn="ctr">
              <a:buNone/>
            </a:pPr>
            <a:r>
              <a:rPr lang="tr-TR" sz="3600" b="1" dirty="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sağlarız</a:t>
            </a:r>
          </a:p>
        </p:txBody>
      </p:sp>
      <p:pic>
        <p:nvPicPr>
          <p:cNvPr id="3076" name="Picture 4" descr="su içe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81822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725382" y="2614978"/>
            <a:ext cx="2371152" cy="2236617"/>
          </a:xfrm>
        </p:spPr>
        <p:txBody>
          <a:bodyPr>
            <a:noAutofit/>
          </a:bodyPr>
          <a:lstStyle/>
          <a:p>
            <a:pPr marL="0" indent="0" algn="r">
              <a:buNone/>
            </a:pPr>
            <a:r>
              <a:rPr lang="tr-TR" altLang="tr-TR" sz="2850" b="1" dirty="0">
                <a:solidFill>
                  <a:srgbClr val="7030A0"/>
                </a:solidFill>
              </a:rPr>
              <a:t>Et ve ürünleri, tavuk, balık, yumurta, kuru baklagiller ile yağlı tohumlar grubu</a:t>
            </a:r>
          </a:p>
        </p:txBody>
      </p:sp>
      <p:sp>
        <p:nvSpPr>
          <p:cNvPr id="6" name="İçerik Yer Tutucusu 2"/>
          <p:cNvSpPr txBox="1">
            <a:spLocks/>
          </p:cNvSpPr>
          <p:nvPr/>
        </p:nvSpPr>
        <p:spPr>
          <a:xfrm>
            <a:off x="5203370" y="935463"/>
            <a:ext cx="320415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375"/>
              </a:spcBef>
              <a:buSzPct val="85000"/>
              <a:buFont typeface="Arial" pitchFamily="34" charset="0"/>
              <a:buNone/>
            </a:pPr>
            <a:r>
              <a:rPr lang="tr-TR" altLang="tr-TR" b="1" dirty="0">
                <a:solidFill>
                  <a:schemeClr val="accent1"/>
                </a:solidFill>
              </a:rPr>
              <a:t>Süt ve ürünleri </a:t>
            </a:r>
          </a:p>
          <a:p>
            <a:pPr marL="57150" indent="0" algn="ctr">
              <a:spcBef>
                <a:spcPts val="375"/>
              </a:spcBef>
              <a:buSzPct val="85000"/>
              <a:buFont typeface="Arial" pitchFamily="34" charset="0"/>
              <a:buNone/>
            </a:pPr>
            <a:r>
              <a:rPr lang="tr-TR" altLang="tr-TR" b="1" dirty="0">
                <a:solidFill>
                  <a:schemeClr val="accent1"/>
                </a:solidFill>
              </a:rPr>
              <a:t>grubu</a:t>
            </a:r>
          </a:p>
        </p:txBody>
      </p:sp>
      <p:sp>
        <p:nvSpPr>
          <p:cNvPr id="7" name="Dikdörtgen 6"/>
          <p:cNvSpPr/>
          <p:nvPr/>
        </p:nvSpPr>
        <p:spPr>
          <a:xfrm>
            <a:off x="5873721" y="5699058"/>
            <a:ext cx="2669733" cy="1128514"/>
          </a:xfrm>
          <a:prstGeom prst="rect">
            <a:avLst/>
          </a:prstGeom>
        </p:spPr>
        <p:txBody>
          <a:bodyPr wrap="square">
            <a:spAutoFit/>
          </a:bodyPr>
          <a:lstStyle/>
          <a:p>
            <a:pPr>
              <a:spcBef>
                <a:spcPts val="375"/>
              </a:spcBef>
              <a:buSzPct val="85000"/>
              <a:buNone/>
            </a:pPr>
            <a:r>
              <a:rPr lang="tr-TR" altLang="tr-TR" sz="3200" b="1" dirty="0">
                <a:solidFill>
                  <a:srgbClr val="EF19C1"/>
                </a:solidFill>
              </a:rPr>
              <a:t>Taze meyveler </a:t>
            </a:r>
          </a:p>
          <a:p>
            <a:pPr>
              <a:spcBef>
                <a:spcPts val="375"/>
              </a:spcBef>
              <a:buSzPct val="85000"/>
              <a:buNone/>
            </a:pPr>
            <a:r>
              <a:rPr lang="tr-TR" altLang="tr-TR" sz="3200" b="1" dirty="0">
                <a:solidFill>
                  <a:srgbClr val="EF19C1"/>
                </a:solidFill>
              </a:rPr>
              <a:t>grubu</a:t>
            </a:r>
          </a:p>
        </p:txBody>
      </p:sp>
      <p:sp>
        <p:nvSpPr>
          <p:cNvPr id="8" name="Dikdörtgen 7"/>
          <p:cNvSpPr/>
          <p:nvPr/>
        </p:nvSpPr>
        <p:spPr>
          <a:xfrm>
            <a:off x="150682" y="5680729"/>
            <a:ext cx="2514141" cy="1128514"/>
          </a:xfrm>
          <a:prstGeom prst="rect">
            <a:avLst/>
          </a:prstGeom>
        </p:spPr>
        <p:txBody>
          <a:bodyPr wrap="square">
            <a:spAutoFit/>
          </a:bodyPr>
          <a:lstStyle/>
          <a:p>
            <a:pPr algn="r">
              <a:spcBef>
                <a:spcPts val="375"/>
              </a:spcBef>
              <a:buSzPct val="85000"/>
              <a:buNone/>
            </a:pPr>
            <a:r>
              <a:rPr lang="tr-TR" altLang="tr-TR" sz="3200" b="1" dirty="0">
                <a:solidFill>
                  <a:srgbClr val="00B050"/>
                </a:solidFill>
              </a:rPr>
              <a:t>Taze sebzeler </a:t>
            </a:r>
          </a:p>
          <a:p>
            <a:pPr algn="r">
              <a:spcBef>
                <a:spcPts val="375"/>
              </a:spcBef>
              <a:buSzPct val="85000"/>
              <a:buNone/>
            </a:pPr>
            <a:r>
              <a:rPr lang="tr-TR" altLang="tr-TR" sz="3200" b="1" dirty="0">
                <a:solidFill>
                  <a:srgbClr val="00B050"/>
                </a:solidFill>
              </a:rPr>
              <a:t>grubu</a:t>
            </a:r>
          </a:p>
        </p:txBody>
      </p:sp>
      <p:sp>
        <p:nvSpPr>
          <p:cNvPr id="9" name="Dikdörtgen 8"/>
          <p:cNvSpPr/>
          <p:nvPr/>
        </p:nvSpPr>
        <p:spPr>
          <a:xfrm>
            <a:off x="121267" y="1029319"/>
            <a:ext cx="3213063" cy="1128514"/>
          </a:xfrm>
          <a:prstGeom prst="rect">
            <a:avLst/>
          </a:prstGeom>
        </p:spPr>
        <p:txBody>
          <a:bodyPr wrap="square">
            <a:spAutoFit/>
          </a:bodyPr>
          <a:lstStyle/>
          <a:p>
            <a:pPr algn="ctr">
              <a:spcBef>
                <a:spcPts val="375"/>
              </a:spcBef>
              <a:buSzPct val="85000"/>
              <a:buNone/>
            </a:pPr>
            <a:r>
              <a:rPr lang="tr-TR" altLang="tr-TR" sz="3200" b="1" dirty="0">
                <a:solidFill>
                  <a:schemeClr val="accent6"/>
                </a:solidFill>
              </a:rPr>
              <a:t>Ekmek ve tahıllar </a:t>
            </a:r>
          </a:p>
          <a:p>
            <a:pPr algn="ctr">
              <a:spcBef>
                <a:spcPts val="375"/>
              </a:spcBef>
              <a:buSzPct val="85000"/>
              <a:buNone/>
            </a:pPr>
            <a:r>
              <a:rPr lang="tr-TR" altLang="tr-TR" sz="3200" b="1" dirty="0">
                <a:solidFill>
                  <a:schemeClr val="accent6"/>
                </a:solidFill>
              </a:rPr>
              <a:t>grubu</a:t>
            </a:r>
          </a:p>
        </p:txBody>
      </p:sp>
      <p:grpSp>
        <p:nvGrpSpPr>
          <p:cNvPr id="11" name="Grup 10"/>
          <p:cNvGrpSpPr/>
          <p:nvPr/>
        </p:nvGrpSpPr>
        <p:grpSpPr>
          <a:xfrm>
            <a:off x="321607" y="3068960"/>
            <a:ext cx="943015" cy="2339417"/>
            <a:chOff x="323528" y="3068960"/>
            <a:chExt cx="941094" cy="2339417"/>
          </a:xfrm>
        </p:grpSpPr>
        <p:pic>
          <p:nvPicPr>
            <p:cNvPr id="10" name="Resim 9"/>
            <p:cNvPicPr>
              <a:picLocks noChangeAspect="1"/>
            </p:cNvPicPr>
            <p:nvPr/>
          </p:nvPicPr>
          <p:blipFill>
            <a:blip r:embed="rId3"/>
            <a:stretch>
              <a:fillRect/>
            </a:stretch>
          </p:blipFill>
          <p:spPr>
            <a:xfrm>
              <a:off x="323528" y="3068960"/>
              <a:ext cx="941094" cy="1862376"/>
            </a:xfrm>
            <a:prstGeom prst="rect">
              <a:avLst/>
            </a:prstGeom>
          </p:spPr>
        </p:pic>
        <p:sp>
          <p:nvSpPr>
            <p:cNvPr id="12" name="Dikdörtgen 11"/>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a:solidFill>
                    <a:srgbClr val="00B0F0"/>
                  </a:solidFill>
                </a:rPr>
                <a:t>Su</a:t>
              </a:r>
              <a:endParaRPr lang="tr-TR" altLang="tr-TR" sz="2600" b="1" dirty="0">
                <a:solidFill>
                  <a:srgbClr val="00B0F0"/>
                </a:solidFill>
              </a:endParaRPr>
            </a:p>
          </p:txBody>
        </p:sp>
      </p:grpSp>
      <p:pic>
        <p:nvPicPr>
          <p:cNvPr id="16" name="Resim 15"/>
          <p:cNvPicPr>
            <a:picLocks noChangeAspect="1"/>
          </p:cNvPicPr>
          <p:nvPr/>
        </p:nvPicPr>
        <p:blipFill>
          <a:blip r:embed="rId4"/>
          <a:stretch>
            <a:fillRect/>
          </a:stretch>
        </p:blipFill>
        <p:spPr>
          <a:xfrm>
            <a:off x="1583479" y="1251912"/>
            <a:ext cx="5253824" cy="5220000"/>
          </a:xfrm>
          <a:prstGeom prst="ellipse">
            <a:avLst/>
          </a:prstGeom>
        </p:spPr>
      </p:pic>
      <p:sp>
        <p:nvSpPr>
          <p:cNvPr id="13" name="Başlık 1"/>
          <p:cNvSpPr txBox="1">
            <a:spLocks/>
          </p:cNvSpPr>
          <p:nvPr/>
        </p:nvSpPr>
        <p:spPr>
          <a:xfrm>
            <a:off x="0" y="609"/>
            <a:ext cx="9143189"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a:t>
            </a:r>
          </a:p>
        </p:txBody>
      </p:sp>
    </p:spTree>
    <p:extLst>
      <p:ext uri="{BB962C8B-B14F-4D97-AF65-F5344CB8AC3E}">
        <p14:creationId xmlns:p14="http://schemas.microsoft.com/office/powerpoint/2010/main" val="391840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02111" y="736253"/>
            <a:ext cx="7386946" cy="6118933"/>
            <a:chOff x="302111" y="736253"/>
            <a:chExt cx="7386946" cy="6118933"/>
          </a:xfrm>
        </p:grpSpPr>
        <p:grpSp>
          <p:nvGrpSpPr>
            <p:cNvPr id="10" name="Grup 9"/>
            <p:cNvGrpSpPr/>
            <p:nvPr/>
          </p:nvGrpSpPr>
          <p:grpSpPr>
            <a:xfrm>
              <a:off x="1454943" y="736253"/>
              <a:ext cx="6234114" cy="6118933"/>
              <a:chOff x="1454943" y="755209"/>
              <a:chExt cx="6234114" cy="6118933"/>
            </a:xfrm>
          </p:grpSpPr>
          <p:pic>
            <p:nvPicPr>
              <p:cNvPr id="4" name="Resim 3"/>
              <p:cNvPicPr>
                <a:picLocks noChangeAspect="1"/>
              </p:cNvPicPr>
              <p:nvPr/>
            </p:nvPicPr>
            <p:blipFill>
              <a:blip r:embed="rId3"/>
              <a:stretch>
                <a:fillRect/>
              </a:stretch>
            </p:blipFill>
            <p:spPr>
              <a:xfrm>
                <a:off x="1454943" y="755209"/>
                <a:ext cx="6234114" cy="6118933"/>
              </a:xfrm>
              <a:prstGeom prst="rect">
                <a:avLst/>
              </a:prstGeom>
            </p:spPr>
          </p:pic>
          <p:sp>
            <p:nvSpPr>
              <p:cNvPr id="3" name="Pasta 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Pasta 5"/>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Pasta 6"/>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Pasta 7"/>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Pasta 8"/>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Oval 1"/>
            <p:cNvSpPr/>
            <p:nvPr/>
          </p:nvSpPr>
          <p:spPr>
            <a:xfrm>
              <a:off x="302111" y="5026093"/>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Tabağımızı Hazırlayalım</a:t>
            </a:r>
          </a:p>
        </p:txBody>
      </p:sp>
    </p:spTree>
    <p:extLst>
      <p:ext uri="{BB962C8B-B14F-4D97-AF65-F5344CB8AC3E}">
        <p14:creationId xmlns:p14="http://schemas.microsoft.com/office/powerpoint/2010/main" val="321698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5"/>
            <a:ext cx="8229600" cy="2664296"/>
          </a:xfrm>
        </p:spPr>
        <p:txBody>
          <a:bodyPr>
            <a:noAutofit/>
          </a:bodyPr>
          <a:lstStyle/>
          <a:p>
            <a:pPr marL="0" indent="0" algn="ctr">
              <a:buNone/>
            </a:pPr>
            <a:r>
              <a:rPr lang="tr-TR" sz="4400" dirty="0">
                <a:solidFill>
                  <a:srgbClr val="FF0000"/>
                </a:solidFill>
              </a:rPr>
              <a:t>Unutmadan!</a:t>
            </a:r>
          </a:p>
          <a:p>
            <a:pPr marL="0" indent="0" algn="ctr">
              <a:buNone/>
            </a:pPr>
            <a:r>
              <a:rPr lang="tr-TR" sz="4400" dirty="0">
                <a:solidFill>
                  <a:schemeClr val="accent1"/>
                </a:solidFill>
              </a:rPr>
              <a:t>Yemeklerimizi sofrada yiyelim        </a:t>
            </a:r>
            <a:r>
              <a:rPr lang="tr-TR" sz="4400" dirty="0">
                <a:solidFill>
                  <a:schemeClr val="accent1"/>
                </a:solidFill>
                <a:sym typeface="Wingdings" panose="05000000000000000000" pitchFamily="2" charset="2"/>
              </a:rPr>
              <a:t>b</a:t>
            </a:r>
            <a:r>
              <a:rPr lang="tr-TR" sz="4400" dirty="0">
                <a:solidFill>
                  <a:schemeClr val="accent1"/>
                </a:solidFill>
              </a:rPr>
              <a:t>ilgisayar, televizyon, tablet vb. </a:t>
            </a:r>
            <a:r>
              <a:rPr lang="tr-TR" sz="4400" b="1" dirty="0">
                <a:solidFill>
                  <a:schemeClr val="accent1"/>
                </a:solidFill>
              </a:rPr>
              <a:t>ekran önünde yemek yemeyelim</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924944"/>
            <a:ext cx="5721139" cy="3816000"/>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6756044" y="6307801"/>
            <a:ext cx="2378903" cy="550199"/>
          </a:xfrm>
          <a:prstGeom prst="rect">
            <a:avLst/>
          </a:prstGeom>
        </p:spPr>
      </p:pic>
    </p:spTree>
    <p:extLst>
      <p:ext uri="{BB962C8B-B14F-4D97-AF65-F5344CB8AC3E}">
        <p14:creationId xmlns:p14="http://schemas.microsoft.com/office/powerpoint/2010/main" val="296196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hareket edelim!</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7" y="4221088"/>
            <a:ext cx="3434233" cy="2599714"/>
          </a:xfrm>
          <a:prstGeom prst="rect">
            <a:avLst/>
          </a:prstGeom>
        </p:spPr>
      </p:pic>
      <p:pic>
        <p:nvPicPr>
          <p:cNvPr id="11" name="Resim 10"/>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517810" y="6303869"/>
            <a:ext cx="2378903" cy="550199"/>
          </a:xfrm>
          <a:prstGeom prst="rect">
            <a:avLst/>
          </a:prstGeom>
        </p:spPr>
      </p:pic>
    </p:spTree>
    <p:extLst>
      <p:ext uri="{BB962C8B-B14F-4D97-AF65-F5344CB8AC3E}">
        <p14:creationId xmlns:p14="http://schemas.microsoft.com/office/powerpoint/2010/main" val="172710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a:solidFill>
                  <a:srgbClr val="FF0000"/>
                </a:solidFill>
                <a:latin typeface="Comic Sans MS" panose="030F0702030302020204" pitchFamily="66" charset="0"/>
              </a:rPr>
              <a:t>Beslenme nedir?</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a:solidFill>
                  <a:srgbClr val="FF0000"/>
                </a:solidFill>
                <a:latin typeface="Comic Sans MS" panose="030F0702030302020204" pitchFamily="66" charset="0"/>
              </a:rPr>
              <a:t>Beslenme; </a:t>
            </a:r>
            <a:r>
              <a:rPr lang="tr-TR" sz="3600" dirty="0">
                <a:latin typeface="Comic Sans MS" panose="030F0702030302020204" pitchFamily="66" charset="0"/>
              </a:rPr>
              <a:t>büyümemiz, yaşamı sürdürebilmemiz ve sağlığımızı korumamız için besinleri kullanmaktır</a:t>
            </a:r>
            <a:endParaRPr lang="tr-TR" sz="4400" b="1" dirty="0">
              <a:solidFill>
                <a:srgbClr val="FF0000"/>
              </a:solidFill>
              <a:latin typeface="Comic Sans MS" panose="030F0702030302020204" pitchFamily="66" charset="0"/>
              <a:sym typeface="Wingdings" panose="05000000000000000000" pitchFamily="2" charset="2"/>
            </a:endParaRPr>
          </a:p>
          <a:p>
            <a:endParaRPr lang="tr-TR" dirty="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338" y="2852936"/>
            <a:ext cx="5312222" cy="3424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060848"/>
            <a:ext cx="720080" cy="720081"/>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07365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a:solidFill>
                  <a:srgbClr val="FF0000"/>
                </a:solidFill>
                <a:latin typeface="Comic Sans MS" panose="030F0702030302020204" pitchFamily="66" charset="0"/>
              </a:rPr>
              <a:t>Spor yapalım, hareket edelim!</a:t>
            </a:r>
          </a:p>
        </p:txBody>
      </p:sp>
      <p:pic>
        <p:nvPicPr>
          <p:cNvPr id="1026" name="Picture 2" descr="spor yapa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92646"/>
            <a:ext cx="3887324" cy="194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gili resim"/>
          <p:cNvPicPr>
            <a:picLocks noChangeAspect="1" noChangeArrowheads="1"/>
          </p:cNvPicPr>
          <p:nvPr/>
        </p:nvPicPr>
        <p:blipFill rotWithShape="1">
          <a:blip r:embed="rId6">
            <a:extLst>
              <a:ext uri="{28A0092B-C50C-407E-A947-70E740481C1C}">
                <a14:useLocalDpi xmlns:a14="http://schemas.microsoft.com/office/drawing/2010/main"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a:extLst>
              <a:ext uri="{28A0092B-C50C-407E-A947-70E740481C1C}">
                <a14:useLocalDpi xmlns:a14="http://schemas.microsoft.com/office/drawing/2010/main"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9711" y="764704"/>
            <a:ext cx="2217151" cy="1478840"/>
          </a:xfrm>
          <a:prstGeom prst="rect">
            <a:avLst/>
          </a:prstGeom>
        </p:spPr>
      </p:pic>
      <p:pic>
        <p:nvPicPr>
          <p:cNvPr id="11" name="Resim 10"/>
          <p:cNvPicPr>
            <a:picLocks noChangeAspect="1"/>
          </p:cNvPicPr>
          <p:nvPr/>
        </p:nvPicPr>
        <p:blipFill rotWithShape="1">
          <a:blip r:embed="rId10" cstate="print">
            <a:extLst>
              <a:ext uri="{28A0092B-C50C-407E-A947-70E740481C1C}">
                <a14:useLocalDpi xmlns:a14="http://schemas.microsoft.com/office/drawing/2010/main" val="0"/>
              </a:ext>
            </a:extLst>
          </a:blip>
          <a:srcRect t="3813" r="3248" b="13788"/>
          <a:stretch/>
        </p:blipFill>
        <p:spPr>
          <a:xfrm>
            <a:off x="8337" y="6307800"/>
            <a:ext cx="2378903" cy="550199"/>
          </a:xfrm>
          <a:prstGeom prst="rect">
            <a:avLst/>
          </a:prstGeom>
        </p:spPr>
      </p:pic>
    </p:spTree>
    <p:extLst>
      <p:ext uri="{BB962C8B-B14F-4D97-AF65-F5344CB8AC3E}">
        <p14:creationId xmlns:p14="http://schemas.microsoft.com/office/powerpoint/2010/main" val="17934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141126" y="4077072"/>
            <a:ext cx="8853015" cy="2232469"/>
            <a:chOff x="152352" y="3794549"/>
            <a:chExt cx="8853015" cy="2232469"/>
          </a:xfrm>
        </p:grpSpPr>
        <p:pic>
          <p:nvPicPr>
            <p:cNvPr id="6" name="Resim 5"/>
            <p:cNvPicPr>
              <a:picLocks noChangeAspect="1"/>
            </p:cNvPicPr>
            <p:nvPr/>
          </p:nvPicPr>
          <p:blipFill>
            <a:blip r:embed="rId3"/>
            <a:stretch>
              <a:fillRect/>
            </a:stretch>
          </p:blipFill>
          <p:spPr>
            <a:xfrm>
              <a:off x="6217999" y="3801563"/>
              <a:ext cx="2787368" cy="2225455"/>
            </a:xfrm>
            <a:prstGeom prst="rect">
              <a:avLst/>
            </a:prstGeom>
          </p:spPr>
        </p:pic>
        <p:pic>
          <p:nvPicPr>
            <p:cNvPr id="7" name="Resim 6"/>
            <p:cNvPicPr>
              <a:picLocks noChangeAspect="1"/>
            </p:cNvPicPr>
            <p:nvPr/>
          </p:nvPicPr>
          <p:blipFill>
            <a:blip r:embed="rId4"/>
            <a:stretch>
              <a:fillRect/>
            </a:stretch>
          </p:blipFill>
          <p:spPr>
            <a:xfrm>
              <a:off x="3177901" y="3794549"/>
              <a:ext cx="2779466" cy="2226667"/>
            </a:xfrm>
            <a:prstGeom prst="rect">
              <a:avLst/>
            </a:prstGeom>
          </p:spPr>
        </p:pic>
        <p:pic>
          <p:nvPicPr>
            <p:cNvPr id="8" name="Resim 7"/>
            <p:cNvPicPr>
              <a:picLocks noChangeAspect="1"/>
            </p:cNvPicPr>
            <p:nvPr/>
          </p:nvPicPr>
          <p:blipFill>
            <a:blip r:embed="rId5"/>
            <a:stretch>
              <a:fillRect/>
            </a:stretch>
          </p:blipFill>
          <p:spPr>
            <a:xfrm>
              <a:off x="152352" y="3801563"/>
              <a:ext cx="2777951" cy="2225455"/>
            </a:xfrm>
            <a:prstGeom prst="rect">
              <a:avLst/>
            </a:prstGeom>
          </p:spPr>
        </p:pic>
      </p:grpSp>
      <p:sp>
        <p:nvSpPr>
          <p:cNvPr id="2" name="Unvan 1"/>
          <p:cNvSpPr>
            <a:spLocks noGrp="1"/>
          </p:cNvSpPr>
          <p:nvPr>
            <p:ph type="title"/>
          </p:nvPr>
        </p:nvSpPr>
        <p:spPr>
          <a:xfrm>
            <a:off x="0" y="176292"/>
            <a:ext cx="9144000" cy="1440381"/>
          </a:xfrm>
          <a:solidFill>
            <a:schemeClr val="accent6">
              <a:lumMod val="20000"/>
              <a:lumOff val="80000"/>
            </a:schemeClr>
          </a:solidFill>
        </p:spPr>
        <p:txBody>
          <a:bodyPr>
            <a:noAutofit/>
          </a:bodyPr>
          <a:lstStyle/>
          <a:p>
            <a:r>
              <a:rPr lang="tr-TR" sz="4800" b="1" dirty="0">
                <a:solidFill>
                  <a:srgbClr val="FF0000"/>
                </a:solidFill>
              </a:rPr>
              <a:t>Dinlenmek ve sağlıklı büyümek için yeterli uyku çok önemlidir</a:t>
            </a:r>
          </a:p>
        </p:txBody>
      </p:sp>
      <p:sp>
        <p:nvSpPr>
          <p:cNvPr id="3" name="İçerik Yer Tutucusu 2"/>
          <p:cNvSpPr>
            <a:spLocks noGrp="1"/>
          </p:cNvSpPr>
          <p:nvPr>
            <p:ph idx="1"/>
          </p:nvPr>
        </p:nvSpPr>
        <p:spPr>
          <a:xfrm>
            <a:off x="0" y="2177287"/>
            <a:ext cx="9144000" cy="1368152"/>
          </a:xfrm>
        </p:spPr>
        <p:txBody>
          <a:bodyPr>
            <a:noAutofit/>
          </a:bodyPr>
          <a:lstStyle/>
          <a:p>
            <a:pPr marL="0" indent="0" algn="ctr">
              <a:buNone/>
            </a:pPr>
            <a:r>
              <a:rPr lang="tr-TR" sz="4000" b="1" dirty="0">
                <a:solidFill>
                  <a:srgbClr val="00B0F0"/>
                </a:solidFill>
              </a:rPr>
              <a:t>UYKU SAATİMİZ GELDİĞİNDE </a:t>
            </a:r>
          </a:p>
          <a:p>
            <a:pPr marL="0" indent="0" algn="ctr">
              <a:buNone/>
            </a:pPr>
            <a:r>
              <a:rPr lang="tr-TR" sz="4000" b="1" dirty="0">
                <a:solidFill>
                  <a:srgbClr val="00B0F0"/>
                </a:solidFill>
              </a:rPr>
              <a:t>UYUMALIYIZ</a:t>
            </a:r>
          </a:p>
        </p:txBody>
      </p:sp>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6977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250"/>
                                  </p:stCondLst>
                                  <p:iterate type="lt">
                                    <p:tmPct val="10000"/>
                                  </p:iterate>
                                  <p:childTnLst>
                                    <p:animMotion origin="layout" path="M 4.72222E-6 3.7037E-6 L -0.00452 -0.06412 " pathEditMode="relative" rAng="0" ptsTypes="AA">
                                      <p:cBhvr>
                                        <p:cTn id="6" dur="375" accel="50000" decel="50000" autoRev="1" fill="hold">
                                          <p:stCondLst>
                                            <p:cond delay="0"/>
                                          </p:stCondLst>
                                        </p:cTn>
                                        <p:tgtEl>
                                          <p:spTgt spid="3">
                                            <p:txEl>
                                              <p:pRg st="0" end="0"/>
                                            </p:txEl>
                                          </p:spTgt>
                                        </p:tgtEl>
                                        <p:attrNameLst>
                                          <p:attrName>ppt_x</p:attrName>
                                          <p:attrName>ppt_y</p:attrName>
                                        </p:attrNameLst>
                                      </p:cBhvr>
                                      <p:rCtr x="-226" y="-3218"/>
                                    </p:animMotion>
                                    <p:animRot by="1500000">
                                      <p:cBhvr>
                                        <p:cTn id="7" dur="188" fill="hold">
                                          <p:stCondLst>
                                            <p:cond delay="0"/>
                                          </p:stCondLst>
                                        </p:cTn>
                                        <p:tgtEl>
                                          <p:spTgt spid="3">
                                            <p:txEl>
                                              <p:pRg st="0" end="0"/>
                                            </p:txEl>
                                          </p:spTgt>
                                        </p:tgtEl>
                                        <p:attrNameLst>
                                          <p:attrName>r</p:attrName>
                                        </p:attrNameLst>
                                      </p:cBhvr>
                                    </p:animRot>
                                    <p:animRot by="-1500000">
                                      <p:cBhvr>
                                        <p:cTn id="8" dur="188" fill="hold">
                                          <p:stCondLst>
                                            <p:cond delay="188"/>
                                          </p:stCondLst>
                                        </p:cTn>
                                        <p:tgtEl>
                                          <p:spTgt spid="3">
                                            <p:txEl>
                                              <p:pRg st="0" end="0"/>
                                            </p:txEl>
                                          </p:spTgt>
                                        </p:tgtEl>
                                        <p:attrNameLst>
                                          <p:attrName>r</p:attrName>
                                        </p:attrNameLst>
                                      </p:cBhvr>
                                    </p:animRot>
                                    <p:animRot by="-1500000">
                                      <p:cBhvr>
                                        <p:cTn id="9" dur="188" fill="hold">
                                          <p:stCondLst>
                                            <p:cond delay="375"/>
                                          </p:stCondLst>
                                        </p:cTn>
                                        <p:tgtEl>
                                          <p:spTgt spid="3">
                                            <p:txEl>
                                              <p:pRg st="0" end="0"/>
                                            </p:txEl>
                                          </p:spTgt>
                                        </p:tgtEl>
                                        <p:attrNameLst>
                                          <p:attrName>r</p:attrName>
                                        </p:attrNameLst>
                                      </p:cBhvr>
                                    </p:animRot>
                                    <p:animRot by="1500000">
                                      <p:cBhvr>
                                        <p:cTn id="10" dur="188" fill="hold">
                                          <p:stCondLst>
                                            <p:cond delay="563"/>
                                          </p:stCondLst>
                                        </p:cTn>
                                        <p:tgtEl>
                                          <p:spTgt spid="3">
                                            <p:txEl>
                                              <p:pRg st="0" end="0"/>
                                            </p:txEl>
                                          </p:spTgt>
                                        </p:tgtEl>
                                        <p:attrNameLst>
                                          <p:attrName>r</p:attrName>
                                        </p:attrNameLst>
                                      </p:cBhvr>
                                    </p:animRot>
                                  </p:childTnLst>
                                </p:cTn>
                              </p:par>
                            </p:childTnLst>
                          </p:cTn>
                        </p:par>
                        <p:par>
                          <p:cTn id="11" fill="hold">
                            <p:stCondLst>
                              <p:cond delay="3578"/>
                            </p:stCondLst>
                            <p:childTnLst>
                              <p:par>
                                <p:cTn id="12" presetID="34" presetClass="emph" presetSubtype="0" fill="hold" grpId="0" nodeType="afterEffect">
                                  <p:stCondLst>
                                    <p:cond delay="1250"/>
                                  </p:stCondLst>
                                  <p:iterate type="lt">
                                    <p:tmPct val="10000"/>
                                  </p:iterate>
                                  <p:childTnLst>
                                    <p:animMotion origin="layout" path="M 4.72222E-6 3.7037E-6 L -0.00452 -0.06412 " pathEditMode="relative" rAng="0" ptsTypes="AA">
                                      <p:cBhvr>
                                        <p:cTn id="13" dur="375" accel="50000" decel="50000" autoRev="1" fill="hold">
                                          <p:stCondLst>
                                            <p:cond delay="0"/>
                                          </p:stCondLst>
                                        </p:cTn>
                                        <p:tgtEl>
                                          <p:spTgt spid="3">
                                            <p:txEl>
                                              <p:pRg st="1" end="1"/>
                                            </p:txEl>
                                          </p:spTgt>
                                        </p:tgtEl>
                                        <p:attrNameLst>
                                          <p:attrName>ppt_x</p:attrName>
                                          <p:attrName>ppt_y</p:attrName>
                                        </p:attrNameLst>
                                      </p:cBhvr>
                                      <p:rCtr x="-226" y="-3218"/>
                                    </p:animMotion>
                                    <p:animRot by="1500000">
                                      <p:cBhvr>
                                        <p:cTn id="14" dur="188" fill="hold">
                                          <p:stCondLst>
                                            <p:cond delay="0"/>
                                          </p:stCondLst>
                                        </p:cTn>
                                        <p:tgtEl>
                                          <p:spTgt spid="3">
                                            <p:txEl>
                                              <p:pRg st="1" end="1"/>
                                            </p:txEl>
                                          </p:spTgt>
                                        </p:tgtEl>
                                        <p:attrNameLst>
                                          <p:attrName>r</p:attrName>
                                        </p:attrNameLst>
                                      </p:cBhvr>
                                    </p:animRot>
                                    <p:animRot by="-1500000">
                                      <p:cBhvr>
                                        <p:cTn id="15" dur="188" fill="hold">
                                          <p:stCondLst>
                                            <p:cond delay="188"/>
                                          </p:stCondLst>
                                        </p:cTn>
                                        <p:tgtEl>
                                          <p:spTgt spid="3">
                                            <p:txEl>
                                              <p:pRg st="1" end="1"/>
                                            </p:txEl>
                                          </p:spTgt>
                                        </p:tgtEl>
                                        <p:attrNameLst>
                                          <p:attrName>r</p:attrName>
                                        </p:attrNameLst>
                                      </p:cBhvr>
                                    </p:animRot>
                                    <p:animRot by="-1500000">
                                      <p:cBhvr>
                                        <p:cTn id="16" dur="188" fill="hold">
                                          <p:stCondLst>
                                            <p:cond delay="375"/>
                                          </p:stCondLst>
                                        </p:cTn>
                                        <p:tgtEl>
                                          <p:spTgt spid="3">
                                            <p:txEl>
                                              <p:pRg st="1" end="1"/>
                                            </p:txEl>
                                          </p:spTgt>
                                        </p:tgtEl>
                                        <p:attrNameLst>
                                          <p:attrName>r</p:attrName>
                                        </p:attrNameLst>
                                      </p:cBhvr>
                                    </p:animRot>
                                    <p:animRot by="1500000">
                                      <p:cBhvr>
                                        <p:cTn id="17" dur="188" fill="hold">
                                          <p:stCondLst>
                                            <p:cond delay="563"/>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p>
          <a:p>
            <a:r>
              <a:rPr lang="tr-TR" sz="5000" b="1" dirty="0">
                <a:solidFill>
                  <a:srgbClr val="00B0F0"/>
                </a:solidFill>
                <a:latin typeface="Comic Sans MS" panose="030F0702030302020204" pitchFamily="66" charset="0"/>
              </a:rPr>
              <a:t>Hareket Edelim</a:t>
            </a:r>
            <a:br>
              <a:rPr lang="tr-TR" sz="5000" b="1" dirty="0">
                <a:solidFill>
                  <a:srgbClr val="C00000"/>
                </a:solidFill>
                <a:latin typeface="Comic Sans MS" panose="030F0702030302020204" pitchFamily="66" charset="0"/>
              </a:rPr>
            </a:br>
            <a:r>
              <a:rPr lang="tr-TR" sz="5000" b="1" dirty="0">
                <a:solidFill>
                  <a:srgbClr val="FF0000"/>
                </a:solidFill>
                <a:latin typeface="Comic Sans MS" panose="030F0702030302020204" pitchFamily="66" charset="0"/>
              </a:rPr>
              <a:t>Sağlıklı Büyüyelim </a:t>
            </a: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p>
          <a:p>
            <a:pPr marL="0" indent="0" algn="ctr">
              <a:buNone/>
            </a:pPr>
            <a:endParaRPr lang="tr-TR" sz="2800" dirty="0">
              <a:ea typeface="+mj-ea"/>
              <a:cs typeface="+mj-cs"/>
            </a:endParaRPr>
          </a:p>
          <a:p>
            <a:pPr marL="0" indent="0" algn="ctr">
              <a:buNone/>
            </a:pPr>
            <a:r>
              <a:rPr lang="tr-TR" sz="2800" dirty="0">
                <a:ea typeface="+mj-ea"/>
                <a:cs typeface="+mj-cs"/>
              </a:rPr>
              <a:t>Prof. Dr. Berrin AKMAN</a:t>
            </a:r>
          </a:p>
          <a:p>
            <a:pPr marL="0" indent="0" algn="ctr">
              <a:buNone/>
            </a:pPr>
            <a:r>
              <a:rPr lang="tr-TR" sz="2800" dirty="0">
                <a:ea typeface="+mj-ea"/>
                <a:cs typeface="+mj-cs"/>
              </a:rPr>
              <a:t>Dyt. H. Berna KARAKAŞ</a:t>
            </a:r>
          </a:p>
          <a:p>
            <a:pPr marL="0" indent="0" algn="ctr">
              <a:buNone/>
            </a:pPr>
            <a:r>
              <a:rPr lang="tr-TR" sz="2800" dirty="0">
                <a:ea typeface="+mj-ea"/>
                <a:cs typeface="+mj-cs"/>
              </a:rPr>
              <a:t>Öğr. Gör. Dr. Asiye UĞRAŞ DİKMEN</a:t>
            </a:r>
          </a:p>
          <a:p>
            <a:pPr marL="0" indent="0" algn="ctr">
              <a:buNone/>
            </a:pPr>
            <a:r>
              <a:rPr lang="tr-TR" sz="2800" dirty="0">
                <a:ea typeface="+mj-ea"/>
                <a:cs typeface="+mj-cs"/>
              </a:rPr>
              <a:t>Prof. Dr. Nurcan </a:t>
            </a:r>
            <a:r>
              <a:rPr lang="tr-TR" sz="2800">
                <a:ea typeface="+mj-ea"/>
                <a:cs typeface="+mj-cs"/>
              </a:rPr>
              <a:t>YABANCI AYHAN</a:t>
            </a:r>
            <a:endParaRPr lang="tr-TR" sz="2800" dirty="0">
              <a:ea typeface="+mj-ea"/>
              <a:cs typeface="+mj-cs"/>
            </a:endParaRPr>
          </a:p>
        </p:txBody>
      </p:sp>
    </p:spTree>
    <p:extLst>
      <p:ext uri="{BB962C8B-B14F-4D97-AF65-F5344CB8AC3E}">
        <p14:creationId xmlns:p14="http://schemas.microsoft.com/office/powerpoint/2010/main" val="314334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09083"/>
            <a:ext cx="5477212"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B</a:t>
            </a:r>
            <a:r>
              <a:rPr lang="tr-TR" altLang="tr-TR" sz="4000" b="1" dirty="0">
                <a:solidFill>
                  <a:srgbClr val="92D050"/>
                </a:solidFill>
                <a:latin typeface="Comic Sans MS" panose="030F0702030302020204" pitchFamily="66" charset="0"/>
              </a:rPr>
              <a:t>e</a:t>
            </a:r>
            <a:r>
              <a:rPr lang="tr-TR" altLang="tr-TR" sz="4000" b="1" dirty="0">
                <a:solidFill>
                  <a:srgbClr val="EF19C1"/>
                </a:solidFill>
                <a:latin typeface="Comic Sans MS" panose="030F0702030302020204" pitchFamily="66" charset="0"/>
              </a:rPr>
              <a:t>s</a:t>
            </a:r>
            <a:r>
              <a:rPr lang="tr-TR" altLang="tr-TR" sz="4000" b="1" dirty="0">
                <a:solidFill>
                  <a:srgbClr val="3366FF"/>
                </a:solidFill>
                <a:latin typeface="Comic Sans MS" panose="030F0702030302020204" pitchFamily="66" charset="0"/>
              </a:rPr>
              <a:t>l</a:t>
            </a:r>
            <a:r>
              <a:rPr lang="tr-TR" altLang="tr-TR" sz="4000" b="1" dirty="0">
                <a:solidFill>
                  <a:schemeClr val="accent4"/>
                </a:solidFill>
                <a:latin typeface="Comic Sans MS" panose="030F0702030302020204" pitchFamily="66" charset="0"/>
              </a:rPr>
              <a:t>e</a:t>
            </a:r>
            <a:r>
              <a:rPr lang="tr-TR" altLang="tr-TR" sz="4000" b="1" dirty="0">
                <a:solidFill>
                  <a:srgbClr val="00B050"/>
                </a:solidFill>
                <a:latin typeface="Comic Sans MS" panose="030F0702030302020204" pitchFamily="66" charset="0"/>
              </a:rPr>
              <a:t>n</a:t>
            </a:r>
            <a:r>
              <a:rPr lang="tr-TR" altLang="tr-TR" sz="4000" b="1" dirty="0">
                <a:solidFill>
                  <a:srgbClr val="FFC000"/>
                </a:solidFill>
                <a:latin typeface="Comic Sans MS" panose="030F0702030302020204" pitchFamily="66" charset="0"/>
              </a:rPr>
              <a:t>m</a:t>
            </a:r>
            <a:r>
              <a:rPr lang="tr-TR" altLang="tr-TR" sz="4000" b="1" dirty="0">
                <a:solidFill>
                  <a:srgbClr val="C00000"/>
                </a:solidFill>
                <a:latin typeface="Comic Sans MS" panose="030F0702030302020204" pitchFamily="66" charset="0"/>
              </a:rPr>
              <a:t>e </a:t>
            </a:r>
            <a:r>
              <a:rPr lang="tr-TR" altLang="tr-TR" sz="4000" b="1" dirty="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8928992" cy="2160240"/>
          </a:xfrm>
        </p:spPr>
        <p:txBody>
          <a:bodyPr>
            <a:noAutofit/>
          </a:bodyPr>
          <a:lstStyle/>
          <a:p>
            <a:pPr marL="0" indent="0" algn="ctr">
              <a:buNone/>
            </a:pPr>
            <a:r>
              <a:rPr lang="tr-TR" sz="4000" dirty="0">
                <a:latin typeface="Comic Sans MS" panose="030F0702030302020204" pitchFamily="66" charset="0"/>
              </a:rPr>
              <a:t>Vücudumuzun büyümesi, yenilenmesi ve çalışması için gerekli olan </a:t>
            </a:r>
            <a:r>
              <a:rPr lang="tr-TR" sz="4000" dirty="0">
                <a:solidFill>
                  <a:srgbClr val="FF0000"/>
                </a:solidFill>
                <a:latin typeface="Comic Sans MS" panose="030F0702030302020204" pitchFamily="66" charset="0"/>
              </a:rPr>
              <a:t>enerji ve besin öğelerini</a:t>
            </a:r>
            <a:r>
              <a:rPr lang="tr-TR" sz="4000" dirty="0">
                <a:latin typeface="Comic Sans MS" panose="030F0702030302020204" pitchFamily="66" charset="0"/>
              </a:rPr>
              <a:t> </a:t>
            </a:r>
            <a:r>
              <a:rPr lang="tr-TR" sz="4000" dirty="0">
                <a:solidFill>
                  <a:srgbClr val="FFC000"/>
                </a:solidFill>
                <a:latin typeface="Comic Sans MS" panose="030F0702030302020204" pitchFamily="66" charset="0"/>
              </a:rPr>
              <a:t>yeterli miktarlarda </a:t>
            </a:r>
            <a:r>
              <a:rPr lang="tr-TR" sz="4000" dirty="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6645203" y="6282000"/>
            <a:ext cx="2490460" cy="576000"/>
          </a:xfrm>
          <a:prstGeom prst="rect">
            <a:avLst/>
          </a:prstGeom>
        </p:spPr>
      </p:pic>
    </p:spTree>
    <p:extLst>
      <p:ext uri="{BB962C8B-B14F-4D97-AF65-F5344CB8AC3E}">
        <p14:creationId xmlns:p14="http://schemas.microsoft.com/office/powerpoint/2010/main" val="383864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a:solidFill>
                  <a:srgbClr val="EF19C1"/>
                </a:solidFill>
                <a:latin typeface="Comic Sans MS" panose="030F0702030302020204" pitchFamily="66" charset="0"/>
              </a:rPr>
              <a:t>d</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n</a:t>
            </a:r>
            <a:r>
              <a:rPr lang="tr-TR" altLang="tr-TR" dirty="0">
                <a:solidFill>
                  <a:srgbClr val="FFC000"/>
                </a:solidFill>
                <a:latin typeface="Comic Sans MS" panose="030F0702030302020204" pitchFamily="66" charset="0"/>
              </a:rPr>
              <a:t>g</a:t>
            </a:r>
            <a:r>
              <a:rPr lang="tr-TR" altLang="tr-TR" dirty="0">
                <a:solidFill>
                  <a:srgbClr val="00B050"/>
                </a:solidFill>
                <a:latin typeface="Comic Sans MS" panose="030F0702030302020204" pitchFamily="66" charset="0"/>
              </a:rPr>
              <a:t>e</a:t>
            </a:r>
            <a:r>
              <a:rPr lang="tr-TR" altLang="tr-TR" dirty="0">
                <a:solidFill>
                  <a:schemeClr val="accent4"/>
                </a:solidFill>
                <a:latin typeface="Comic Sans MS" panose="030F0702030302020204" pitchFamily="66" charset="0"/>
              </a:rPr>
              <a:t>l</a:t>
            </a:r>
            <a:r>
              <a:rPr lang="tr-TR" altLang="tr-TR" dirty="0">
                <a:solidFill>
                  <a:srgbClr val="B50B78"/>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b</a:t>
            </a:r>
            <a:r>
              <a:rPr lang="tr-TR" altLang="tr-TR" dirty="0">
                <a:solidFill>
                  <a:srgbClr val="92D050"/>
                </a:solidFill>
                <a:latin typeface="Comic Sans MS" panose="030F0702030302020204" pitchFamily="66" charset="0"/>
              </a:rPr>
              <a:t>e</a:t>
            </a:r>
            <a:r>
              <a:rPr lang="tr-TR" altLang="tr-TR" dirty="0">
                <a:solidFill>
                  <a:srgbClr val="EF19C1"/>
                </a:solidFill>
                <a:latin typeface="Comic Sans MS" panose="030F0702030302020204" pitchFamily="66" charset="0"/>
              </a:rPr>
              <a:t>s</a:t>
            </a:r>
            <a:r>
              <a:rPr lang="tr-TR" altLang="tr-TR" dirty="0">
                <a:solidFill>
                  <a:srgbClr val="3366FF"/>
                </a:solidFill>
                <a:latin typeface="Comic Sans MS" panose="030F0702030302020204" pitchFamily="66" charset="0"/>
              </a:rPr>
              <a:t>l</a:t>
            </a:r>
            <a:r>
              <a:rPr lang="tr-TR" altLang="tr-TR" dirty="0">
                <a:solidFill>
                  <a:schemeClr val="accent4"/>
                </a:solidFill>
                <a:latin typeface="Comic Sans MS" panose="030F0702030302020204" pitchFamily="66" charset="0"/>
              </a:rPr>
              <a:t>e</a:t>
            </a:r>
            <a:r>
              <a:rPr lang="tr-TR" altLang="tr-TR" dirty="0">
                <a:solidFill>
                  <a:srgbClr val="00B050"/>
                </a:solidFill>
                <a:latin typeface="Comic Sans MS" panose="030F0702030302020204" pitchFamily="66" charset="0"/>
              </a:rPr>
              <a:t>n</a:t>
            </a:r>
            <a:r>
              <a:rPr lang="tr-TR" altLang="tr-TR" dirty="0">
                <a:solidFill>
                  <a:srgbClr val="C00000"/>
                </a:solidFill>
                <a:latin typeface="Comic Sans MS" panose="030F0702030302020204" pitchFamily="66" charset="0"/>
              </a:rPr>
              <a:t>e</a:t>
            </a:r>
            <a:r>
              <a:rPr lang="tr-TR" altLang="tr-TR" dirty="0">
                <a:solidFill>
                  <a:schemeClr val="accent6"/>
                </a:solidFill>
                <a:latin typeface="Comic Sans MS" panose="030F0702030302020204" pitchFamily="66" charset="0"/>
              </a:rPr>
              <a:t>n </a:t>
            </a:r>
            <a:r>
              <a:rPr lang="tr-TR" altLang="tr-TR" dirty="0">
                <a:solidFill>
                  <a:srgbClr val="002060"/>
                </a:solidFill>
                <a:latin typeface="Comic Sans MS" panose="030F0702030302020204" pitchFamily="66" charset="0"/>
              </a:rPr>
              <a:t>kişiler;</a:t>
            </a:r>
          </a:p>
          <a:p>
            <a:r>
              <a:rPr lang="tr-TR" altLang="tr-TR" dirty="0">
                <a:solidFill>
                  <a:srgbClr val="002060"/>
                </a:solidFill>
                <a:latin typeface="Comic Sans MS" panose="030F0702030302020204" pitchFamily="66" charset="0"/>
              </a:rPr>
              <a:t>Sağlıklı büyürler,</a:t>
            </a:r>
          </a:p>
          <a:p>
            <a:r>
              <a:rPr lang="tr-TR" altLang="tr-TR" dirty="0">
                <a:solidFill>
                  <a:srgbClr val="002060"/>
                </a:solidFill>
                <a:latin typeface="Comic Sans MS" panose="030F0702030302020204" pitchFamily="66" charset="0"/>
              </a:rPr>
              <a:t>Çeşitli ve zengin beslenmiş olurlar,</a:t>
            </a:r>
          </a:p>
          <a:p>
            <a:r>
              <a:rPr lang="tr-TR" altLang="tr-TR" dirty="0">
                <a:solidFill>
                  <a:srgbClr val="002060"/>
                </a:solidFill>
                <a:latin typeface="Comic Sans MS" panose="030F0702030302020204" pitchFamily="66" charset="0"/>
              </a:rPr>
              <a:t>Enerjik olurlar,</a:t>
            </a:r>
          </a:p>
          <a:p>
            <a:r>
              <a:rPr lang="tr-TR" altLang="tr-TR" dirty="0">
                <a:solidFill>
                  <a:srgbClr val="002060"/>
                </a:solidFill>
                <a:latin typeface="Comic Sans MS" panose="030F0702030302020204" pitchFamily="66" charset="0"/>
              </a:rPr>
              <a:t>Yaratıcı ve üretken olurlar,</a:t>
            </a:r>
          </a:p>
          <a:p>
            <a:r>
              <a:rPr lang="tr-TR" altLang="tr-TR" dirty="0">
                <a:solidFill>
                  <a:srgbClr val="002060"/>
                </a:solidFill>
                <a:latin typeface="Comic Sans MS" panose="030F0702030302020204" pitchFamily="66" charset="0"/>
              </a:rPr>
              <a:t>Hasta olduklarında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a:solidFill>
                  <a:srgbClr val="00B050"/>
                </a:solidFill>
                <a:latin typeface="Comic Sans MS" panose="030F0702030302020204" pitchFamily="66" charset="0"/>
              </a:rPr>
              <a:t>Y</a:t>
            </a:r>
            <a:r>
              <a:rPr lang="tr-TR" altLang="tr-TR" sz="4000" dirty="0">
                <a:solidFill>
                  <a:srgbClr val="FF0000"/>
                </a:solidFill>
                <a:latin typeface="Comic Sans MS" panose="030F0702030302020204" pitchFamily="66" charset="0"/>
              </a:rPr>
              <a:t>e</a:t>
            </a:r>
            <a:r>
              <a:rPr lang="tr-TR" altLang="tr-TR" sz="4000" dirty="0">
                <a:solidFill>
                  <a:srgbClr val="00B0F0"/>
                </a:solidFill>
                <a:latin typeface="Comic Sans MS" panose="030F0702030302020204" pitchFamily="66" charset="0"/>
              </a:rPr>
              <a:t>t</a:t>
            </a:r>
            <a:r>
              <a:rPr lang="tr-TR" altLang="tr-TR" sz="4000" dirty="0">
                <a:solidFill>
                  <a:schemeClr val="accent4"/>
                </a:solidFill>
                <a:latin typeface="Comic Sans MS" panose="030F0702030302020204" pitchFamily="66" charset="0"/>
              </a:rPr>
              <a:t>e</a:t>
            </a:r>
            <a:r>
              <a:rPr lang="tr-TR" altLang="tr-TR" sz="4000" dirty="0">
                <a:solidFill>
                  <a:srgbClr val="3366FF"/>
                </a:solidFill>
                <a:latin typeface="Comic Sans MS" panose="030F0702030302020204" pitchFamily="66" charset="0"/>
              </a:rPr>
              <a:t>r</a:t>
            </a:r>
            <a:r>
              <a:rPr lang="tr-TR" altLang="tr-TR" sz="4000" dirty="0">
                <a:solidFill>
                  <a:srgbClr val="FF00FF"/>
                </a:solidFill>
                <a:latin typeface="Comic Sans MS" panose="030F0702030302020204" pitchFamily="66" charset="0"/>
              </a:rPr>
              <a:t>l</a:t>
            </a:r>
            <a:r>
              <a:rPr lang="tr-TR" altLang="tr-TR" sz="4000" dirty="0">
                <a:solidFill>
                  <a:srgbClr val="7030A0"/>
                </a:solidFill>
                <a:latin typeface="Comic Sans MS" panose="030F0702030302020204" pitchFamily="66" charset="0"/>
              </a:rPr>
              <a:t>i</a:t>
            </a:r>
            <a:r>
              <a:rPr lang="tr-TR" altLang="tr-TR" sz="4000" dirty="0">
                <a:solidFill>
                  <a:srgbClr val="00B050"/>
                </a:solidFill>
                <a:latin typeface="Comic Sans MS" panose="030F0702030302020204" pitchFamily="66" charset="0"/>
              </a:rPr>
              <a:t> </a:t>
            </a:r>
            <a:r>
              <a:rPr lang="tr-TR" altLang="tr-TR" sz="4000" dirty="0">
                <a:solidFill>
                  <a:srgbClr val="FF0000"/>
                </a:solidFill>
                <a:latin typeface="Comic Sans MS" panose="030F0702030302020204" pitchFamily="66" charset="0"/>
              </a:rPr>
              <a:t>v</a:t>
            </a:r>
            <a:r>
              <a:rPr lang="tr-TR" altLang="tr-TR" sz="4000" dirty="0">
                <a:solidFill>
                  <a:srgbClr val="0070C0"/>
                </a:solidFill>
                <a:latin typeface="Comic Sans MS" panose="030F0702030302020204" pitchFamily="66" charset="0"/>
              </a:rPr>
              <a:t>e</a:t>
            </a:r>
            <a:r>
              <a:rPr lang="tr-TR" altLang="tr-TR" sz="4000" dirty="0">
                <a:solidFill>
                  <a:srgbClr val="00B050"/>
                </a:solidFill>
                <a:latin typeface="Comic Sans MS" panose="030F0702030302020204" pitchFamily="66" charset="0"/>
              </a:rPr>
              <a:t> </a:t>
            </a:r>
            <a:r>
              <a:rPr lang="tr-TR" altLang="tr-TR" sz="4000" dirty="0">
                <a:solidFill>
                  <a:srgbClr val="EF19C1"/>
                </a:solidFill>
                <a:latin typeface="Comic Sans MS" panose="030F0702030302020204" pitchFamily="66" charset="0"/>
              </a:rPr>
              <a:t>D</a:t>
            </a:r>
            <a:r>
              <a:rPr lang="tr-TR" altLang="tr-TR" sz="4000" dirty="0">
                <a:solidFill>
                  <a:srgbClr val="FF0000"/>
                </a:solidFill>
                <a:latin typeface="Comic Sans MS" panose="030F0702030302020204" pitchFamily="66" charset="0"/>
              </a:rPr>
              <a:t>e</a:t>
            </a:r>
            <a:r>
              <a:rPr lang="tr-TR" altLang="tr-TR" sz="4000" dirty="0">
                <a:solidFill>
                  <a:srgbClr val="00B0F0"/>
                </a:solidFill>
                <a:latin typeface="Comic Sans MS" panose="030F0702030302020204" pitchFamily="66" charset="0"/>
              </a:rPr>
              <a:t>n</a:t>
            </a:r>
            <a:r>
              <a:rPr lang="tr-TR" altLang="tr-TR" sz="4000" dirty="0">
                <a:solidFill>
                  <a:srgbClr val="FFC000"/>
                </a:solidFill>
                <a:latin typeface="Comic Sans MS" panose="030F0702030302020204" pitchFamily="66" charset="0"/>
              </a:rPr>
              <a:t>g</a:t>
            </a:r>
            <a:r>
              <a:rPr lang="tr-TR" altLang="tr-TR" sz="4000" dirty="0">
                <a:solidFill>
                  <a:srgbClr val="00B050"/>
                </a:solidFill>
                <a:latin typeface="Comic Sans MS" panose="030F0702030302020204" pitchFamily="66" charset="0"/>
              </a:rPr>
              <a:t>e</a:t>
            </a:r>
            <a:r>
              <a:rPr lang="tr-TR" altLang="tr-TR" sz="4000" dirty="0">
                <a:solidFill>
                  <a:schemeClr val="accent4"/>
                </a:solidFill>
                <a:latin typeface="Comic Sans MS" panose="030F0702030302020204" pitchFamily="66" charset="0"/>
              </a:rPr>
              <a:t>l</a:t>
            </a:r>
            <a:r>
              <a:rPr lang="tr-TR" altLang="tr-TR" sz="4000" dirty="0">
                <a:solidFill>
                  <a:srgbClr val="B50B78"/>
                </a:solidFill>
                <a:latin typeface="Comic Sans MS" panose="030F0702030302020204" pitchFamily="66" charset="0"/>
              </a:rPr>
              <a:t>i</a:t>
            </a:r>
            <a:r>
              <a:rPr lang="tr-TR" altLang="tr-TR" sz="4000" dirty="0">
                <a:solidFill>
                  <a:srgbClr val="00B050"/>
                </a:solidFill>
                <a:latin typeface="Comic Sans MS" panose="030F0702030302020204" pitchFamily="66" charset="0"/>
              </a:rPr>
              <a:t> </a:t>
            </a:r>
            <a:r>
              <a:rPr lang="tr-TR" altLang="tr-TR" sz="4000" dirty="0">
                <a:solidFill>
                  <a:srgbClr val="FF0000"/>
                </a:solidFill>
                <a:latin typeface="Comic Sans MS" panose="030F0702030302020204" pitchFamily="66" charset="0"/>
              </a:rPr>
              <a:t>B</a:t>
            </a:r>
            <a:r>
              <a:rPr lang="tr-TR" altLang="tr-TR" sz="4000" dirty="0">
                <a:solidFill>
                  <a:srgbClr val="92D050"/>
                </a:solidFill>
                <a:latin typeface="Comic Sans MS" panose="030F0702030302020204" pitchFamily="66" charset="0"/>
              </a:rPr>
              <a:t>e</a:t>
            </a:r>
            <a:r>
              <a:rPr lang="tr-TR" altLang="tr-TR" sz="4000" dirty="0">
                <a:solidFill>
                  <a:srgbClr val="EF19C1"/>
                </a:solidFill>
                <a:latin typeface="Comic Sans MS" panose="030F0702030302020204" pitchFamily="66" charset="0"/>
              </a:rPr>
              <a:t>s</a:t>
            </a:r>
            <a:r>
              <a:rPr lang="tr-TR" altLang="tr-TR" sz="4000" dirty="0">
                <a:solidFill>
                  <a:srgbClr val="3366FF"/>
                </a:solidFill>
                <a:latin typeface="Comic Sans MS" panose="030F0702030302020204" pitchFamily="66" charset="0"/>
              </a:rPr>
              <a:t>l</a:t>
            </a:r>
            <a:r>
              <a:rPr lang="tr-TR" altLang="tr-TR" sz="4000" dirty="0">
                <a:solidFill>
                  <a:schemeClr val="accent4"/>
                </a:solidFill>
                <a:latin typeface="Comic Sans MS" panose="030F0702030302020204" pitchFamily="66" charset="0"/>
              </a:rPr>
              <a:t>e</a:t>
            </a:r>
            <a:r>
              <a:rPr lang="tr-TR" altLang="tr-TR" sz="4000" dirty="0">
                <a:solidFill>
                  <a:srgbClr val="00B050"/>
                </a:solidFill>
                <a:latin typeface="Comic Sans MS" panose="030F0702030302020204" pitchFamily="66" charset="0"/>
              </a:rPr>
              <a:t>n</a:t>
            </a:r>
            <a:r>
              <a:rPr lang="tr-TR" altLang="tr-TR" sz="4000" dirty="0">
                <a:solidFill>
                  <a:srgbClr val="FFC000"/>
                </a:solidFill>
                <a:latin typeface="Comic Sans MS" panose="030F0702030302020204" pitchFamily="66" charset="0"/>
              </a:rPr>
              <a:t>m</a:t>
            </a:r>
            <a:r>
              <a:rPr lang="tr-TR" altLang="tr-TR" sz="4000" dirty="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sağlığın temelidir</a:t>
            </a: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33731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Besinlerimizi tanıyalım</a:t>
            </a:r>
          </a:p>
        </p:txBody>
      </p:sp>
      <p:sp>
        <p:nvSpPr>
          <p:cNvPr id="3" name="İçerik Yer Tutucusu 2"/>
          <p:cNvSpPr>
            <a:spLocks noGrp="1"/>
          </p:cNvSpPr>
          <p:nvPr>
            <p:ph idx="1"/>
          </p:nvPr>
        </p:nvSpPr>
        <p:spPr>
          <a:xfrm>
            <a:off x="539552" y="1196752"/>
            <a:ext cx="8424936" cy="5256584"/>
          </a:xfrm>
        </p:spPr>
        <p:txBody>
          <a:bodyPr>
            <a:noAutofit/>
          </a:bodyPr>
          <a:lstStyle/>
          <a:p>
            <a:pPr marL="0" indent="0" algn="ctr">
              <a:buNone/>
            </a:pPr>
            <a:r>
              <a:rPr lang="tr-TR" sz="4000" dirty="0"/>
              <a:t>Besinlerimizi 5 grupta toplarız;</a:t>
            </a:r>
          </a:p>
          <a:p>
            <a:pPr marL="57150" indent="0">
              <a:spcBef>
                <a:spcPts val="375"/>
              </a:spcBef>
              <a:buSzPct val="85000"/>
              <a:buNone/>
            </a:pPr>
            <a:r>
              <a:rPr lang="tr-TR" altLang="tr-TR" sz="4000" dirty="0">
                <a:solidFill>
                  <a:srgbClr val="00B0F0"/>
                </a:solidFill>
              </a:rPr>
              <a:t>1. Süt ve ürünleri grubu</a:t>
            </a:r>
          </a:p>
          <a:p>
            <a:pPr>
              <a:spcBef>
                <a:spcPts val="375"/>
              </a:spcBef>
              <a:buSzPct val="85000"/>
              <a:buNone/>
            </a:pPr>
            <a:r>
              <a:rPr lang="tr-TR" altLang="tr-TR" sz="4000" dirty="0">
                <a:solidFill>
                  <a:srgbClr val="FF0000"/>
                </a:solidFill>
              </a:rPr>
              <a:t>2. Et ve ürünleri, tavuk, balık, yumurta,   kuru baklagiller ile yağlı tohumlar grubu</a:t>
            </a:r>
            <a:endParaRPr lang="tr-TR" altLang="tr-TR" sz="3600" dirty="0">
              <a:solidFill>
                <a:srgbClr val="FF0000"/>
              </a:solidFill>
            </a:endParaRPr>
          </a:p>
          <a:p>
            <a:pPr>
              <a:spcBef>
                <a:spcPts val="375"/>
              </a:spcBef>
              <a:buSzPct val="85000"/>
              <a:buNone/>
            </a:pPr>
            <a:r>
              <a:rPr lang="tr-TR" altLang="tr-TR" sz="4000" dirty="0">
                <a:solidFill>
                  <a:srgbClr val="00B050"/>
                </a:solidFill>
              </a:rPr>
              <a:t>3. Sebzeler grubu</a:t>
            </a:r>
          </a:p>
          <a:p>
            <a:pPr>
              <a:spcBef>
                <a:spcPts val="375"/>
              </a:spcBef>
              <a:buSzPct val="85000"/>
              <a:buNone/>
            </a:pPr>
            <a:r>
              <a:rPr lang="tr-TR" altLang="tr-TR" sz="4000" dirty="0">
                <a:solidFill>
                  <a:srgbClr val="EF19C1"/>
                </a:solidFill>
              </a:rPr>
              <a:t>4. Meyveler grubu</a:t>
            </a:r>
          </a:p>
          <a:p>
            <a:pPr>
              <a:spcBef>
                <a:spcPts val="375"/>
              </a:spcBef>
              <a:buSzPct val="85000"/>
              <a:buNone/>
            </a:pPr>
            <a:r>
              <a:rPr lang="tr-TR" altLang="tr-TR" sz="4000" dirty="0">
                <a:solidFill>
                  <a:schemeClr val="accent6"/>
                </a:solidFill>
              </a:rPr>
              <a:t>5. Ekmek ve tahıllar grubu</a:t>
            </a: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370961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ve ürünleri grubu</a:t>
            </a:r>
          </a:p>
        </p:txBody>
      </p:sp>
      <p:sp>
        <p:nvSpPr>
          <p:cNvPr id="3" name="İçerik Yer Tutucusu 2"/>
          <p:cNvSpPr>
            <a:spLocks noGrp="1"/>
          </p:cNvSpPr>
          <p:nvPr>
            <p:ph idx="1"/>
          </p:nvPr>
        </p:nvSpPr>
        <p:spPr>
          <a:xfrm>
            <a:off x="457200" y="1642351"/>
            <a:ext cx="6131024" cy="4683969"/>
          </a:xfrm>
        </p:spPr>
        <p:txBody>
          <a:bodyPr>
            <a:noAutofit/>
          </a:bodyPr>
          <a:lstStyle/>
          <a:p>
            <a:r>
              <a:rPr lang="tr-TR" dirty="0">
                <a:solidFill>
                  <a:schemeClr val="accent1"/>
                </a:solidFill>
                <a:latin typeface="Comic Sans MS" panose="030F0702030302020204" pitchFamily="66" charset="0"/>
              </a:rPr>
              <a:t>Süt</a:t>
            </a:r>
          </a:p>
          <a:p>
            <a:r>
              <a:rPr lang="tr-TR" dirty="0">
                <a:solidFill>
                  <a:schemeClr val="accent1"/>
                </a:solidFill>
                <a:latin typeface="Comic Sans MS" panose="030F0702030302020204" pitchFamily="66" charset="0"/>
              </a:rPr>
              <a:t>Yoğurt</a:t>
            </a:r>
          </a:p>
          <a:p>
            <a:r>
              <a:rPr lang="tr-TR" dirty="0">
                <a:solidFill>
                  <a:schemeClr val="accent1"/>
                </a:solidFill>
                <a:latin typeface="Comic Sans MS" panose="030F0702030302020204" pitchFamily="66" charset="0"/>
              </a:rPr>
              <a:t>Peynirler (beyaz peynir, kaşar peynir gibi)</a:t>
            </a:r>
          </a:p>
          <a:p>
            <a:r>
              <a:rPr lang="tr-TR" dirty="0">
                <a:solidFill>
                  <a:schemeClr val="accent1"/>
                </a:solidFill>
                <a:latin typeface="Comic Sans MS" panose="030F0702030302020204" pitchFamily="66" charset="0"/>
              </a:rPr>
              <a:t>Ayran</a:t>
            </a:r>
          </a:p>
          <a:p>
            <a:r>
              <a:rPr lang="tr-TR" dirty="0">
                <a:solidFill>
                  <a:schemeClr val="accent1"/>
                </a:solidFill>
                <a:latin typeface="Comic Sans MS" panose="030F0702030302020204" pitchFamily="66" charset="0"/>
              </a:rPr>
              <a:t>Kefir</a:t>
            </a:r>
          </a:p>
          <a:p>
            <a:r>
              <a:rPr lang="tr-TR" dirty="0">
                <a:solidFill>
                  <a:schemeClr val="accent1"/>
                </a:solidFill>
                <a:latin typeface="Comic Sans MS" panose="030F0702030302020204" pitchFamily="66" charset="0"/>
              </a:rPr>
              <a:t>Sütlü tatlılar (sütlaç, dondurma gibi)</a:t>
            </a:r>
          </a:p>
        </p:txBody>
      </p:sp>
      <p:pic>
        <p:nvPicPr>
          <p:cNvPr id="8196" name="Picture 4" descr="güçlü kemik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üçlü diş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254" y="1268760"/>
            <a:ext cx="2948745" cy="2696634"/>
          </a:xfrm>
          <a:prstGeom prst="rect">
            <a:avLst/>
          </a:prstGeom>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0411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a:solidFill>
                  <a:srgbClr val="FF0000"/>
                </a:solidFill>
                <a:latin typeface="Comic Sans MS" panose="030F0702030302020204" pitchFamily="66" charset="0"/>
              </a:rPr>
              <a:t>2. Et ve ürünleri, tavuk, balık, yumurta, kuru baklagiller ile yağlı tohumlar 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a:solidFill>
                  <a:srgbClr val="C00000"/>
                </a:solidFill>
                <a:latin typeface="Comic Sans MS" panose="030F0702030302020204" pitchFamily="66" charset="0"/>
              </a:rPr>
              <a:t>Et</a:t>
            </a:r>
          </a:p>
          <a:p>
            <a:r>
              <a:rPr lang="tr-TR" dirty="0">
                <a:solidFill>
                  <a:srgbClr val="C00000"/>
                </a:solidFill>
                <a:latin typeface="Comic Sans MS" panose="030F0702030302020204" pitchFamily="66" charset="0"/>
              </a:rPr>
              <a:t>Tavuk</a:t>
            </a:r>
          </a:p>
          <a:p>
            <a:r>
              <a:rPr lang="tr-TR" dirty="0">
                <a:solidFill>
                  <a:srgbClr val="C00000"/>
                </a:solidFill>
                <a:latin typeface="Comic Sans MS" panose="030F0702030302020204" pitchFamily="66" charset="0"/>
              </a:rPr>
              <a:t>Balık</a:t>
            </a:r>
          </a:p>
          <a:p>
            <a:r>
              <a:rPr lang="tr-TR" dirty="0">
                <a:solidFill>
                  <a:srgbClr val="C00000"/>
                </a:solidFill>
                <a:latin typeface="Comic Sans MS" panose="030F0702030302020204" pitchFamily="66" charset="0"/>
              </a:rPr>
              <a:t>Yumurta</a:t>
            </a:r>
          </a:p>
          <a:p>
            <a:r>
              <a:rPr lang="tr-TR" dirty="0">
                <a:solidFill>
                  <a:srgbClr val="C00000"/>
                </a:solidFill>
                <a:latin typeface="Comic Sans MS" panose="030F0702030302020204" pitchFamily="66" charset="0"/>
              </a:rPr>
              <a:t>Kurubaklagiller (mercimek, fasulye, nohut gibi)</a:t>
            </a:r>
          </a:p>
          <a:p>
            <a:r>
              <a:rPr lang="tr-TR" dirty="0">
                <a:solidFill>
                  <a:srgbClr val="C00000"/>
                </a:solidFill>
                <a:latin typeface="Comic Sans MS" panose="030F0702030302020204" pitchFamily="66" charset="0"/>
              </a:rPr>
              <a:t>Yağlı tohumlar (ceviz, fındık, badem gibi)</a:t>
            </a:r>
          </a:p>
        </p:txBody>
      </p:sp>
      <p:pic>
        <p:nvPicPr>
          <p:cNvPr id="10242" name="Picture 2" descr="büyüm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gili resi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80" r="11055"/>
          <a:stretch/>
        </p:blipFill>
        <p:spPr bwMode="auto">
          <a:xfrm>
            <a:off x="7415808" y="4132416"/>
            <a:ext cx="1728192" cy="22750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gili resi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51" r="12474"/>
          <a:stretch/>
        </p:blipFill>
        <p:spPr bwMode="auto">
          <a:xfrm>
            <a:off x="6227405" y="2114332"/>
            <a:ext cx="2916595" cy="201808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4933697" y="6282000"/>
            <a:ext cx="2490460" cy="576000"/>
          </a:xfrm>
          <a:prstGeom prst="rect">
            <a:avLst/>
          </a:prstGeom>
        </p:spPr>
      </p:pic>
    </p:spTree>
    <p:extLst>
      <p:ext uri="{BB962C8B-B14F-4D97-AF65-F5344CB8AC3E}">
        <p14:creationId xmlns:p14="http://schemas.microsoft.com/office/powerpoint/2010/main" val="87897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ynayan çocukla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Sebzeler 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a:extLst>
              <a:ext uri="{28A0092B-C50C-407E-A947-70E740481C1C}">
                <a14:useLocalDpi xmlns:a14="http://schemas.microsoft.com/office/drawing/2010/main"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İlgili res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a:extLst>
              <a:ext uri="{28A0092B-C50C-407E-A947-70E740481C1C}">
                <a14:useLocalDpi xmlns:a14="http://schemas.microsoft.com/office/drawing/2010/main"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a:solidFill>
                  <a:srgbClr val="FFFFFF"/>
                </a:solidFill>
              </a14:hiddenFill>
            </a:ext>
          </a:extLst>
        </p:spPr>
      </p:pic>
      <p:pic>
        <p:nvPicPr>
          <p:cNvPr id="19" name="Resim 18"/>
          <p:cNvPicPr>
            <a:picLocks noChangeAspect="1"/>
          </p:cNvPicPr>
          <p:nvPr/>
        </p:nvPicPr>
        <p:blipFill rotWithShape="1">
          <a:blip r:embed="rId1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36245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eyveler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a:extLst>
              <a:ext uri="{28A0092B-C50C-407E-A947-70E740481C1C}">
                <a14:useLocalDpi xmlns:a14="http://schemas.microsoft.com/office/drawing/2010/main"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a:extLst>
              <a:ext uri="{28A0092B-C50C-407E-A947-70E740481C1C}">
                <a14:useLocalDpi xmlns:a14="http://schemas.microsoft.com/office/drawing/2010/main"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Meyveler grubu</a:t>
            </a:r>
          </a:p>
        </p:txBody>
      </p:sp>
      <p:pic>
        <p:nvPicPr>
          <p:cNvPr id="17" name="Resim 16"/>
          <p:cNvPicPr>
            <a:picLocks noChangeAspect="1"/>
          </p:cNvPicPr>
          <p:nvPr/>
        </p:nvPicPr>
        <p:blipFill rotWithShape="1">
          <a:blip r:embed="rId1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58707506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1301</Words>
  <Application>Microsoft Office PowerPoint</Application>
  <PresentationFormat>Ekran Gösterisi (4:3)</PresentationFormat>
  <Paragraphs>173</Paragraphs>
  <Slides>23</Slides>
  <Notes>22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Comic Sans MS</vt:lpstr>
      <vt:lpstr>Ofis Teması</vt:lpstr>
      <vt:lpstr>Yeterli ve Dengeli Beslenelim Hareket Edelim Sağlıklı Büyüyelim - İlkokul - </vt:lpstr>
      <vt:lpstr>Beslenme nedir?</vt:lpstr>
      <vt:lpstr>Yeterli ve Dengeli Beslenme nedir?</vt:lpstr>
      <vt:lpstr>PowerPoint Sunusu</vt:lpstr>
      <vt:lpstr>Besinlerimizi tanıyalım</vt:lpstr>
      <vt:lpstr>1. Süt ve ürünleri grubu</vt:lpstr>
      <vt:lpstr>2. Et ve ürünleri, tavuk, balık, yumurta, kuru baklagiller ile yağlı tohumlar grubu</vt:lpstr>
      <vt:lpstr>3. Sebzeler grubu</vt:lpstr>
      <vt:lpstr>4. Meyveler grubu</vt:lpstr>
      <vt:lpstr>5. Ekmek ve tahıllar grubu</vt:lpstr>
      <vt:lpstr>PowerPoint Sunusu</vt:lpstr>
      <vt:lpstr>PowerPoint Sunusu</vt:lpstr>
      <vt:lpstr>PowerPoint Sunusu</vt:lpstr>
      <vt:lpstr>PowerPoint Sunusu</vt:lpstr>
      <vt:lpstr>Su içmeyi de unutmayalım!</vt:lpstr>
      <vt:lpstr>PowerPoint Sunusu</vt:lpstr>
      <vt:lpstr>PowerPoint Sunusu</vt:lpstr>
      <vt:lpstr>PowerPoint Sunusu</vt:lpstr>
      <vt:lpstr>PowerPoint Sunusu</vt:lpstr>
      <vt:lpstr>PowerPoint Sunusu</vt:lpstr>
      <vt:lpstr>Dinlenmek ve sağlıklı büyümek için yeterli uyku çok önemlidir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FSM</cp:lastModifiedBy>
  <cp:revision>283</cp:revision>
  <dcterms:created xsi:type="dcterms:W3CDTF">2016-02-29T15:38:30Z</dcterms:created>
  <dcterms:modified xsi:type="dcterms:W3CDTF">2019-02-28T10:10:29Z</dcterms:modified>
</cp:coreProperties>
</file>